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5.jp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25.jp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7"/>
  </p:notesMasterIdLst>
  <p:sldIdLst>
    <p:sldId id="256" r:id="rId2"/>
    <p:sldId id="257" r:id="rId3"/>
    <p:sldId id="278" r:id="rId4"/>
    <p:sldId id="302" r:id="rId5"/>
    <p:sldId id="304" r:id="rId6"/>
    <p:sldId id="276" r:id="rId7"/>
    <p:sldId id="289" r:id="rId8"/>
    <p:sldId id="269" r:id="rId9"/>
    <p:sldId id="258" r:id="rId10"/>
    <p:sldId id="259" r:id="rId11"/>
    <p:sldId id="301" r:id="rId12"/>
    <p:sldId id="279" r:id="rId13"/>
    <p:sldId id="277" r:id="rId14"/>
    <p:sldId id="280" r:id="rId15"/>
    <p:sldId id="306" r:id="rId16"/>
    <p:sldId id="300" r:id="rId17"/>
    <p:sldId id="305" r:id="rId18"/>
    <p:sldId id="299" r:id="rId19"/>
    <p:sldId id="273" r:id="rId20"/>
    <p:sldId id="307" r:id="rId21"/>
    <p:sldId id="281" r:id="rId22"/>
    <p:sldId id="310" r:id="rId23"/>
    <p:sldId id="296" r:id="rId24"/>
    <p:sldId id="290" r:id="rId25"/>
    <p:sldId id="297" r:id="rId26"/>
    <p:sldId id="284" r:id="rId27"/>
    <p:sldId id="316" r:id="rId28"/>
    <p:sldId id="311" r:id="rId29"/>
    <p:sldId id="274" r:id="rId30"/>
    <p:sldId id="288" r:id="rId31"/>
    <p:sldId id="313" r:id="rId32"/>
    <p:sldId id="312" r:id="rId33"/>
    <p:sldId id="317" r:id="rId34"/>
    <p:sldId id="287" r:id="rId35"/>
    <p:sldId id="294" r:id="rId3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14"/>
    <p:restoredTop sz="65575"/>
  </p:normalViewPr>
  <p:slideViewPr>
    <p:cSldViewPr snapToGrid="0" snapToObjects="1" showGuides="1">
      <p:cViewPr varScale="1">
        <p:scale>
          <a:sx n="64" d="100"/>
          <a:sy n="64" d="100"/>
        </p:scale>
        <p:origin x="904" y="168"/>
      </p:cViewPr>
      <p:guideLst>
        <p:guide orient="horz" pos="2228"/>
        <p:guide pos="3863"/>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66" d="100"/>
        <a:sy n="66" d="100"/>
      </p:scale>
      <p:origin x="0" y="0"/>
    </p:cViewPr>
  </p:sorterViewPr>
  <p:notesViewPr>
    <p:cSldViewPr snapToGrid="0" snapToObjects="1" showGuides="1">
      <p:cViewPr varScale="1">
        <p:scale>
          <a:sx n="82" d="100"/>
          <a:sy n="82" d="100"/>
        </p:scale>
        <p:origin x="2552" y="1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5E257-D67C-9C48-A10F-20260C361245}" type="doc">
      <dgm:prSet loTypeId="urn:microsoft.com/office/officeart/2005/8/layout/venn1" loCatId="" qsTypeId="urn:microsoft.com/office/officeart/2005/8/quickstyle/simple1" qsCatId="simple" csTypeId="urn:microsoft.com/office/officeart/2005/8/colors/accent0_1" csCatId="mainScheme" phldr="1"/>
      <dgm:spPr/>
    </dgm:pt>
    <dgm:pt modelId="{103B1F0A-EF52-C14C-930A-35F6ED7F033A}">
      <dgm:prSet phldrT="[テキスト]" custT="1"/>
      <dgm:spPr/>
      <dgm:t>
        <a:bodyPr/>
        <a:lstStyle/>
        <a:p>
          <a:r>
            <a:rPr kumimoji="1" lang="ja-JP" altLang="en-US" sz="2800"/>
            <a:t>モデル</a:t>
          </a:r>
          <a:r>
            <a:rPr kumimoji="1" lang="en-US" altLang="ja-JP" sz="2800" dirty="0"/>
            <a:t>A</a:t>
          </a:r>
          <a:endParaRPr kumimoji="1" lang="ja-JP" altLang="en-US" sz="2800"/>
        </a:p>
      </dgm:t>
    </dgm:pt>
    <dgm:pt modelId="{671F2DA7-5D5B-1446-B6FD-42162702BA52}" type="parTrans" cxnId="{8BB42687-4BE4-0349-BD6C-834D11092147}">
      <dgm:prSet/>
      <dgm:spPr/>
      <dgm:t>
        <a:bodyPr/>
        <a:lstStyle/>
        <a:p>
          <a:endParaRPr kumimoji="1" lang="ja-JP" altLang="en-US"/>
        </a:p>
      </dgm:t>
    </dgm:pt>
    <dgm:pt modelId="{459A84EB-599A-624D-BE37-6779D24FF795}" type="sibTrans" cxnId="{8BB42687-4BE4-0349-BD6C-834D11092147}">
      <dgm:prSet/>
      <dgm:spPr/>
      <dgm:t>
        <a:bodyPr/>
        <a:lstStyle/>
        <a:p>
          <a:endParaRPr kumimoji="1" lang="ja-JP" altLang="en-US"/>
        </a:p>
      </dgm:t>
    </dgm:pt>
    <dgm:pt modelId="{7A271B1F-7764-4F4E-8A9D-698A9866AAD6}">
      <dgm:prSet phldrT="[テキスト]" custT="1"/>
      <dgm:spPr/>
      <dgm:t>
        <a:bodyPr/>
        <a:lstStyle/>
        <a:p>
          <a:r>
            <a:rPr kumimoji="1" lang="ja-JP" altLang="en-US" sz="2800"/>
            <a:t>データ</a:t>
          </a:r>
          <a:r>
            <a:rPr kumimoji="1" lang="en-US" altLang="ja-JP" sz="2800" dirty="0"/>
            <a:t>B</a:t>
          </a:r>
          <a:endParaRPr kumimoji="1" lang="ja-JP" altLang="en-US" sz="2800"/>
        </a:p>
      </dgm:t>
    </dgm:pt>
    <dgm:pt modelId="{0EEED2FF-F8A3-2F42-A8AF-8A01E23D55E4}" type="parTrans" cxnId="{184AEC6B-28B8-6C4C-9564-DEFA83B2080E}">
      <dgm:prSet/>
      <dgm:spPr/>
      <dgm:t>
        <a:bodyPr/>
        <a:lstStyle/>
        <a:p>
          <a:endParaRPr kumimoji="1" lang="ja-JP" altLang="en-US"/>
        </a:p>
      </dgm:t>
    </dgm:pt>
    <dgm:pt modelId="{378DA184-96C7-6B40-8D56-5E2883B8B9EE}" type="sibTrans" cxnId="{184AEC6B-28B8-6C4C-9564-DEFA83B2080E}">
      <dgm:prSet/>
      <dgm:spPr/>
      <dgm:t>
        <a:bodyPr/>
        <a:lstStyle/>
        <a:p>
          <a:endParaRPr kumimoji="1" lang="ja-JP" altLang="en-US"/>
        </a:p>
      </dgm:t>
    </dgm:pt>
    <dgm:pt modelId="{A4C0825C-883D-A143-8CA3-D06E7C40BFE9}" type="pres">
      <dgm:prSet presAssocID="{0415E257-D67C-9C48-A10F-20260C361245}" presName="compositeShape" presStyleCnt="0">
        <dgm:presLayoutVars>
          <dgm:chMax val="7"/>
          <dgm:dir/>
          <dgm:resizeHandles val="exact"/>
        </dgm:presLayoutVars>
      </dgm:prSet>
      <dgm:spPr/>
    </dgm:pt>
    <dgm:pt modelId="{5E47D19D-4810-BE4F-AF48-CCFBB5C0FE50}" type="pres">
      <dgm:prSet presAssocID="{103B1F0A-EF52-C14C-930A-35F6ED7F033A}" presName="circ1" presStyleLbl="vennNode1" presStyleIdx="0" presStyleCnt="2"/>
      <dgm:spPr/>
    </dgm:pt>
    <dgm:pt modelId="{F5033FE7-F803-3742-997C-A880E314A7C8}" type="pres">
      <dgm:prSet presAssocID="{103B1F0A-EF52-C14C-930A-35F6ED7F033A}" presName="circ1Tx" presStyleLbl="revTx" presStyleIdx="0" presStyleCnt="0">
        <dgm:presLayoutVars>
          <dgm:chMax val="0"/>
          <dgm:chPref val="0"/>
          <dgm:bulletEnabled val="1"/>
        </dgm:presLayoutVars>
      </dgm:prSet>
      <dgm:spPr/>
    </dgm:pt>
    <dgm:pt modelId="{A7D48E64-6000-0146-98C7-1C5FF5AA6904}" type="pres">
      <dgm:prSet presAssocID="{7A271B1F-7764-4F4E-8A9D-698A9866AAD6}" presName="circ2" presStyleLbl="vennNode1" presStyleIdx="1" presStyleCnt="2"/>
      <dgm:spPr/>
    </dgm:pt>
    <dgm:pt modelId="{B1C1C0FB-E8C4-CE43-9044-C84FDDC5A74A}" type="pres">
      <dgm:prSet presAssocID="{7A271B1F-7764-4F4E-8A9D-698A9866AAD6}" presName="circ2Tx" presStyleLbl="revTx" presStyleIdx="0" presStyleCnt="0">
        <dgm:presLayoutVars>
          <dgm:chMax val="0"/>
          <dgm:chPref val="0"/>
          <dgm:bulletEnabled val="1"/>
        </dgm:presLayoutVars>
      </dgm:prSet>
      <dgm:spPr/>
    </dgm:pt>
  </dgm:ptLst>
  <dgm:cxnLst>
    <dgm:cxn modelId="{DB999556-A9BF-0D45-AD7F-026D00BDE222}" type="presOf" srcId="{7A271B1F-7764-4F4E-8A9D-698A9866AAD6}" destId="{B1C1C0FB-E8C4-CE43-9044-C84FDDC5A74A}" srcOrd="1" destOrd="0" presId="urn:microsoft.com/office/officeart/2005/8/layout/venn1"/>
    <dgm:cxn modelId="{8E93F756-CB85-764F-A7CB-A4C86A8B8958}" type="presOf" srcId="{7A271B1F-7764-4F4E-8A9D-698A9866AAD6}" destId="{A7D48E64-6000-0146-98C7-1C5FF5AA6904}" srcOrd="0" destOrd="0" presId="urn:microsoft.com/office/officeart/2005/8/layout/venn1"/>
    <dgm:cxn modelId="{11094E58-53DE-0B49-988E-B3028EDD05F3}" type="presOf" srcId="{103B1F0A-EF52-C14C-930A-35F6ED7F033A}" destId="{5E47D19D-4810-BE4F-AF48-CCFBB5C0FE50}" srcOrd="0" destOrd="0" presId="urn:microsoft.com/office/officeart/2005/8/layout/venn1"/>
    <dgm:cxn modelId="{21DFD664-0AF9-E340-9249-AE1597B6A44F}" type="presOf" srcId="{103B1F0A-EF52-C14C-930A-35F6ED7F033A}" destId="{F5033FE7-F803-3742-997C-A880E314A7C8}" srcOrd="1" destOrd="0" presId="urn:microsoft.com/office/officeart/2005/8/layout/venn1"/>
    <dgm:cxn modelId="{184AEC6B-28B8-6C4C-9564-DEFA83B2080E}" srcId="{0415E257-D67C-9C48-A10F-20260C361245}" destId="{7A271B1F-7764-4F4E-8A9D-698A9866AAD6}" srcOrd="1" destOrd="0" parTransId="{0EEED2FF-F8A3-2F42-A8AF-8A01E23D55E4}" sibTransId="{378DA184-96C7-6B40-8D56-5E2883B8B9EE}"/>
    <dgm:cxn modelId="{17E5696D-7483-5544-BB47-B5246025DDEB}" type="presOf" srcId="{0415E257-D67C-9C48-A10F-20260C361245}" destId="{A4C0825C-883D-A143-8CA3-D06E7C40BFE9}" srcOrd="0" destOrd="0" presId="urn:microsoft.com/office/officeart/2005/8/layout/venn1"/>
    <dgm:cxn modelId="{8BB42687-4BE4-0349-BD6C-834D11092147}" srcId="{0415E257-D67C-9C48-A10F-20260C361245}" destId="{103B1F0A-EF52-C14C-930A-35F6ED7F033A}" srcOrd="0" destOrd="0" parTransId="{671F2DA7-5D5B-1446-B6FD-42162702BA52}" sibTransId="{459A84EB-599A-624D-BE37-6779D24FF795}"/>
    <dgm:cxn modelId="{0AB4ABC3-6999-684C-995F-0865EFEDEBC4}" type="presParOf" srcId="{A4C0825C-883D-A143-8CA3-D06E7C40BFE9}" destId="{5E47D19D-4810-BE4F-AF48-CCFBB5C0FE50}" srcOrd="0" destOrd="0" presId="urn:microsoft.com/office/officeart/2005/8/layout/venn1"/>
    <dgm:cxn modelId="{82742123-8C42-1D47-B544-A0007724B961}" type="presParOf" srcId="{A4C0825C-883D-A143-8CA3-D06E7C40BFE9}" destId="{F5033FE7-F803-3742-997C-A880E314A7C8}" srcOrd="1" destOrd="0" presId="urn:microsoft.com/office/officeart/2005/8/layout/venn1"/>
    <dgm:cxn modelId="{CE7473B4-41C1-F946-A6C7-DB5F459E468A}" type="presParOf" srcId="{A4C0825C-883D-A143-8CA3-D06E7C40BFE9}" destId="{A7D48E64-6000-0146-98C7-1C5FF5AA6904}" srcOrd="2" destOrd="0" presId="urn:microsoft.com/office/officeart/2005/8/layout/venn1"/>
    <dgm:cxn modelId="{1E8DCB48-4A52-AF45-BE12-8DFF8AC5611E}" type="presParOf" srcId="{A4C0825C-883D-A143-8CA3-D06E7C40BFE9}" destId="{B1C1C0FB-E8C4-CE43-9044-C84FDDC5A74A}"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9B4A3-3939-AC41-990D-11733628C3B4}" type="doc">
      <dgm:prSet loTypeId="urn:microsoft.com/office/officeart/2005/8/layout/process1" loCatId="" qsTypeId="urn:microsoft.com/office/officeart/2005/8/quickstyle/simple3" qsCatId="simple" csTypeId="urn:microsoft.com/office/officeart/2005/8/colors/accent0_1" csCatId="mainScheme" phldr="1"/>
      <dgm:spPr/>
    </dgm:pt>
    <dgm:pt modelId="{15DAE3F1-17EC-214A-BA42-E1AF045DB6A8}">
      <dgm:prSet phldrT="[テキスト]"/>
      <dgm:spPr/>
      <dgm:t>
        <a:bodyPr/>
        <a:lstStyle/>
        <a:p>
          <a:r>
            <a:rPr kumimoji="1" lang="en-US" altLang="ja-JP" dirty="0"/>
            <a:t>A</a:t>
          </a:r>
          <a:r>
            <a:rPr kumimoji="1" lang="ja-JP" altLang="en-US"/>
            <a:t>　　　　　</a:t>
          </a:r>
          <a:r>
            <a:rPr kumimoji="1" lang="en-US" altLang="ja-JP" dirty="0"/>
            <a:t>(</a:t>
          </a:r>
          <a:r>
            <a:rPr kumimoji="1" lang="ja-JP" altLang="en-US"/>
            <a:t>モデル</a:t>
          </a:r>
          <a:r>
            <a:rPr kumimoji="1" lang="en-US" altLang="ja-JP" dirty="0"/>
            <a:t>)</a:t>
          </a:r>
          <a:endParaRPr kumimoji="1" lang="ja-JP" altLang="en-US"/>
        </a:p>
      </dgm:t>
    </dgm:pt>
    <dgm:pt modelId="{8663B6A9-9E65-4246-8E36-C5ACB4817353}" type="parTrans" cxnId="{561D23D3-1DCB-424A-B7EA-09818DDB90CB}">
      <dgm:prSet/>
      <dgm:spPr/>
      <dgm:t>
        <a:bodyPr/>
        <a:lstStyle/>
        <a:p>
          <a:endParaRPr kumimoji="1" lang="ja-JP" altLang="en-US"/>
        </a:p>
      </dgm:t>
    </dgm:pt>
    <dgm:pt modelId="{38808293-82F7-9444-9CA9-12C831512845}" type="sibTrans" cxnId="{561D23D3-1DCB-424A-B7EA-09818DDB90CB}">
      <dgm:prSet/>
      <dgm:spPr>
        <a:gradFill rotWithShape="0">
          <a:gsLst>
            <a:gs pos="0">
              <a:schemeClr val="dk1">
                <a:tint val="60000"/>
                <a:hueOff val="0"/>
                <a:satOff val="0"/>
                <a:lumOff val="0"/>
                <a:alphaOff val="0"/>
                <a:lumMod val="110000"/>
                <a:satMod val="105000"/>
                <a:tint val="67000"/>
              </a:schemeClr>
            </a:gs>
            <a:gs pos="50000">
              <a:schemeClr val="bg1">
                <a:lumMod val="50000"/>
              </a:schemeClr>
            </a:gs>
            <a:gs pos="100000">
              <a:schemeClr val="tx1"/>
            </a:gs>
          </a:gsLst>
        </a:gradFill>
      </dgm:spPr>
      <dgm:t>
        <a:bodyPr/>
        <a:lstStyle/>
        <a:p>
          <a:endParaRPr kumimoji="1" lang="ja-JP" altLang="en-US"/>
        </a:p>
      </dgm:t>
    </dgm:pt>
    <dgm:pt modelId="{D3B1E645-905E-9B49-81C6-C68A646A6639}">
      <dgm:prSet phldrT="[テキスト]"/>
      <dgm:spPr/>
      <dgm:t>
        <a:bodyPr/>
        <a:lstStyle/>
        <a:p>
          <a:r>
            <a:rPr kumimoji="1" lang="en-US" altLang="ja-JP" dirty="0"/>
            <a:t>B</a:t>
          </a:r>
          <a:r>
            <a:rPr kumimoji="1" lang="ja-JP" altLang="en-US"/>
            <a:t>　　　　　</a:t>
          </a:r>
          <a:r>
            <a:rPr kumimoji="1" lang="en-US" altLang="ja-JP" dirty="0"/>
            <a:t>(</a:t>
          </a:r>
          <a:r>
            <a:rPr kumimoji="1" lang="ja-JP" altLang="en-US"/>
            <a:t>データ</a:t>
          </a:r>
          <a:r>
            <a:rPr kumimoji="1" lang="en-US" altLang="ja-JP" dirty="0"/>
            <a:t>)</a:t>
          </a:r>
          <a:endParaRPr kumimoji="1" lang="ja-JP" altLang="en-US"/>
        </a:p>
      </dgm:t>
    </dgm:pt>
    <dgm:pt modelId="{7E319D49-5405-8C43-86D8-1F3113F9CD45}" type="parTrans" cxnId="{B1F25C2F-8A50-1C4A-838B-E396547CEBFA}">
      <dgm:prSet/>
      <dgm:spPr/>
      <dgm:t>
        <a:bodyPr/>
        <a:lstStyle/>
        <a:p>
          <a:endParaRPr kumimoji="1" lang="ja-JP" altLang="en-US"/>
        </a:p>
      </dgm:t>
    </dgm:pt>
    <dgm:pt modelId="{14B4C4B3-F4FB-A843-859F-9E453B8C6D50}" type="sibTrans" cxnId="{B1F25C2F-8A50-1C4A-838B-E396547CEBFA}">
      <dgm:prSet/>
      <dgm:spPr/>
      <dgm:t>
        <a:bodyPr/>
        <a:lstStyle/>
        <a:p>
          <a:endParaRPr kumimoji="1" lang="ja-JP" altLang="en-US"/>
        </a:p>
      </dgm:t>
    </dgm:pt>
    <dgm:pt modelId="{3EAC55AB-367D-EF47-A3A0-7DDDD539FD98}" type="pres">
      <dgm:prSet presAssocID="{7AA9B4A3-3939-AC41-990D-11733628C3B4}" presName="Name0" presStyleCnt="0">
        <dgm:presLayoutVars>
          <dgm:dir/>
          <dgm:resizeHandles val="exact"/>
        </dgm:presLayoutVars>
      </dgm:prSet>
      <dgm:spPr/>
    </dgm:pt>
    <dgm:pt modelId="{B607D4CF-E462-3D49-912C-67005AE166EA}" type="pres">
      <dgm:prSet presAssocID="{15DAE3F1-17EC-214A-BA42-E1AF045DB6A8}" presName="node" presStyleLbl="node1" presStyleIdx="0" presStyleCnt="2">
        <dgm:presLayoutVars>
          <dgm:bulletEnabled val="1"/>
        </dgm:presLayoutVars>
      </dgm:prSet>
      <dgm:spPr/>
    </dgm:pt>
    <dgm:pt modelId="{87DA3E22-2C17-B64F-B146-783B7A0DC3A8}" type="pres">
      <dgm:prSet presAssocID="{38808293-82F7-9444-9CA9-12C831512845}" presName="sibTrans" presStyleLbl="sibTrans2D1" presStyleIdx="0" presStyleCnt="1" custScaleX="169918" custScaleY="172393"/>
      <dgm:spPr/>
    </dgm:pt>
    <dgm:pt modelId="{C68818F5-99AB-EF4B-9FC8-216550749F96}" type="pres">
      <dgm:prSet presAssocID="{38808293-82F7-9444-9CA9-12C831512845}" presName="connectorText" presStyleLbl="sibTrans2D1" presStyleIdx="0" presStyleCnt="1"/>
      <dgm:spPr/>
    </dgm:pt>
    <dgm:pt modelId="{42E4FAA7-29BD-6040-B22D-C57B09B7DA08}" type="pres">
      <dgm:prSet presAssocID="{D3B1E645-905E-9B49-81C6-C68A646A6639}" presName="node" presStyleLbl="node1" presStyleIdx="1" presStyleCnt="2">
        <dgm:presLayoutVars>
          <dgm:bulletEnabled val="1"/>
        </dgm:presLayoutVars>
      </dgm:prSet>
      <dgm:spPr/>
    </dgm:pt>
  </dgm:ptLst>
  <dgm:cxnLst>
    <dgm:cxn modelId="{D8120405-8A80-1D48-AB82-38E482143D3E}" type="presOf" srcId="{38808293-82F7-9444-9CA9-12C831512845}" destId="{C68818F5-99AB-EF4B-9FC8-216550749F96}" srcOrd="1" destOrd="0" presId="urn:microsoft.com/office/officeart/2005/8/layout/process1"/>
    <dgm:cxn modelId="{EBB89C18-7051-E94A-B13A-5D00FBEBEB98}" type="presOf" srcId="{D3B1E645-905E-9B49-81C6-C68A646A6639}" destId="{42E4FAA7-29BD-6040-B22D-C57B09B7DA08}" srcOrd="0" destOrd="0" presId="urn:microsoft.com/office/officeart/2005/8/layout/process1"/>
    <dgm:cxn modelId="{FD7BCA1B-D233-3945-8EFE-48F101CE5AD0}" type="presOf" srcId="{7AA9B4A3-3939-AC41-990D-11733628C3B4}" destId="{3EAC55AB-367D-EF47-A3A0-7DDDD539FD98}" srcOrd="0" destOrd="0" presId="urn:microsoft.com/office/officeart/2005/8/layout/process1"/>
    <dgm:cxn modelId="{B1F25C2F-8A50-1C4A-838B-E396547CEBFA}" srcId="{7AA9B4A3-3939-AC41-990D-11733628C3B4}" destId="{D3B1E645-905E-9B49-81C6-C68A646A6639}" srcOrd="1" destOrd="0" parTransId="{7E319D49-5405-8C43-86D8-1F3113F9CD45}" sibTransId="{14B4C4B3-F4FB-A843-859F-9E453B8C6D50}"/>
    <dgm:cxn modelId="{BFBB2A86-3FE0-A14C-9A4C-CE64F6B22DB7}" type="presOf" srcId="{15DAE3F1-17EC-214A-BA42-E1AF045DB6A8}" destId="{B607D4CF-E462-3D49-912C-67005AE166EA}" srcOrd="0" destOrd="0" presId="urn:microsoft.com/office/officeart/2005/8/layout/process1"/>
    <dgm:cxn modelId="{F3AFDAB3-9C04-0D47-BDCE-78131881927F}" type="presOf" srcId="{38808293-82F7-9444-9CA9-12C831512845}" destId="{87DA3E22-2C17-B64F-B146-783B7A0DC3A8}" srcOrd="0" destOrd="0" presId="urn:microsoft.com/office/officeart/2005/8/layout/process1"/>
    <dgm:cxn modelId="{561D23D3-1DCB-424A-B7EA-09818DDB90CB}" srcId="{7AA9B4A3-3939-AC41-990D-11733628C3B4}" destId="{15DAE3F1-17EC-214A-BA42-E1AF045DB6A8}" srcOrd="0" destOrd="0" parTransId="{8663B6A9-9E65-4246-8E36-C5ACB4817353}" sibTransId="{38808293-82F7-9444-9CA9-12C831512845}"/>
    <dgm:cxn modelId="{1CE2DF92-2AE6-A149-9AC7-EBD3235ECCF3}" type="presParOf" srcId="{3EAC55AB-367D-EF47-A3A0-7DDDD539FD98}" destId="{B607D4CF-E462-3D49-912C-67005AE166EA}" srcOrd="0" destOrd="0" presId="urn:microsoft.com/office/officeart/2005/8/layout/process1"/>
    <dgm:cxn modelId="{20AF9C6E-C9BE-0A40-8B94-EF6DE880296B}" type="presParOf" srcId="{3EAC55AB-367D-EF47-A3A0-7DDDD539FD98}" destId="{87DA3E22-2C17-B64F-B146-783B7A0DC3A8}" srcOrd="1" destOrd="0" presId="urn:microsoft.com/office/officeart/2005/8/layout/process1"/>
    <dgm:cxn modelId="{44AE4077-A1AA-484E-9BB6-85DFBB0FA8A9}" type="presParOf" srcId="{87DA3E22-2C17-B64F-B146-783B7A0DC3A8}" destId="{C68818F5-99AB-EF4B-9FC8-216550749F96}" srcOrd="0" destOrd="0" presId="urn:microsoft.com/office/officeart/2005/8/layout/process1"/>
    <dgm:cxn modelId="{BE8077C9-1491-6641-84EC-5E4D765E056D}" type="presParOf" srcId="{3EAC55AB-367D-EF47-A3A0-7DDDD539FD98}" destId="{42E4FAA7-29BD-6040-B22D-C57B09B7DA08}"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9B4A3-3939-AC41-990D-11733628C3B4}" type="doc">
      <dgm:prSet loTypeId="urn:microsoft.com/office/officeart/2005/8/layout/process1" loCatId="" qsTypeId="urn:microsoft.com/office/officeart/2005/8/quickstyle/simple3" qsCatId="simple" csTypeId="urn:microsoft.com/office/officeart/2005/8/colors/accent0_1" csCatId="mainScheme" phldr="1"/>
      <dgm:spPr/>
    </dgm:pt>
    <dgm:pt modelId="{15DAE3F1-17EC-214A-BA42-E1AF045DB6A8}">
      <dgm:prSet phldrT="[テキスト]"/>
      <dgm:spPr/>
      <dgm:t>
        <a:bodyPr/>
        <a:lstStyle/>
        <a:p>
          <a:r>
            <a:rPr kumimoji="1" lang="ja-JP" altLang="en-US"/>
            <a:t>被写体</a:t>
          </a:r>
        </a:p>
      </dgm:t>
    </dgm:pt>
    <dgm:pt modelId="{8663B6A9-9E65-4246-8E36-C5ACB4817353}" type="parTrans" cxnId="{561D23D3-1DCB-424A-B7EA-09818DDB90CB}">
      <dgm:prSet/>
      <dgm:spPr/>
      <dgm:t>
        <a:bodyPr/>
        <a:lstStyle/>
        <a:p>
          <a:endParaRPr kumimoji="1" lang="ja-JP" altLang="en-US"/>
        </a:p>
      </dgm:t>
    </dgm:pt>
    <dgm:pt modelId="{38808293-82F7-9444-9CA9-12C831512845}" type="sibTrans" cxnId="{561D23D3-1DCB-424A-B7EA-09818DDB90CB}">
      <dgm:prSet/>
      <dgm:spPr>
        <a:gradFill rotWithShape="0">
          <a:gsLst>
            <a:gs pos="0">
              <a:schemeClr val="dk1">
                <a:tint val="60000"/>
                <a:hueOff val="0"/>
                <a:satOff val="0"/>
                <a:lumOff val="0"/>
                <a:alphaOff val="0"/>
                <a:lumMod val="110000"/>
                <a:satMod val="105000"/>
                <a:tint val="67000"/>
              </a:schemeClr>
            </a:gs>
            <a:gs pos="50000">
              <a:schemeClr val="bg1">
                <a:lumMod val="50000"/>
              </a:schemeClr>
            </a:gs>
            <a:gs pos="100000">
              <a:schemeClr val="tx1"/>
            </a:gs>
          </a:gsLst>
        </a:gradFill>
      </dgm:spPr>
      <dgm:t>
        <a:bodyPr/>
        <a:lstStyle/>
        <a:p>
          <a:endParaRPr kumimoji="1" lang="ja-JP" altLang="en-US"/>
        </a:p>
      </dgm:t>
    </dgm:pt>
    <dgm:pt modelId="{D3B1E645-905E-9B49-81C6-C68A646A6639}">
      <dgm:prSet phldrT="[テキスト]"/>
      <dgm:spPr/>
      <dgm:t>
        <a:bodyPr/>
        <a:lstStyle/>
        <a:p>
          <a:r>
            <a:rPr kumimoji="1" lang="ja-JP" altLang="en-US"/>
            <a:t>画像</a:t>
          </a:r>
        </a:p>
      </dgm:t>
    </dgm:pt>
    <dgm:pt modelId="{7E319D49-5405-8C43-86D8-1F3113F9CD45}" type="parTrans" cxnId="{B1F25C2F-8A50-1C4A-838B-E396547CEBFA}">
      <dgm:prSet/>
      <dgm:spPr/>
      <dgm:t>
        <a:bodyPr/>
        <a:lstStyle/>
        <a:p>
          <a:endParaRPr kumimoji="1" lang="ja-JP" altLang="en-US"/>
        </a:p>
      </dgm:t>
    </dgm:pt>
    <dgm:pt modelId="{14B4C4B3-F4FB-A843-859F-9E453B8C6D50}" type="sibTrans" cxnId="{B1F25C2F-8A50-1C4A-838B-E396547CEBFA}">
      <dgm:prSet/>
      <dgm:spPr/>
      <dgm:t>
        <a:bodyPr/>
        <a:lstStyle/>
        <a:p>
          <a:endParaRPr kumimoji="1" lang="ja-JP" altLang="en-US"/>
        </a:p>
      </dgm:t>
    </dgm:pt>
    <dgm:pt modelId="{3EAC55AB-367D-EF47-A3A0-7DDDD539FD98}" type="pres">
      <dgm:prSet presAssocID="{7AA9B4A3-3939-AC41-990D-11733628C3B4}" presName="Name0" presStyleCnt="0">
        <dgm:presLayoutVars>
          <dgm:dir/>
          <dgm:resizeHandles val="exact"/>
        </dgm:presLayoutVars>
      </dgm:prSet>
      <dgm:spPr/>
    </dgm:pt>
    <dgm:pt modelId="{B607D4CF-E462-3D49-912C-67005AE166EA}" type="pres">
      <dgm:prSet presAssocID="{15DAE3F1-17EC-214A-BA42-E1AF045DB6A8}" presName="node" presStyleLbl="node1" presStyleIdx="0" presStyleCnt="2">
        <dgm:presLayoutVars>
          <dgm:bulletEnabled val="1"/>
        </dgm:presLayoutVars>
      </dgm:prSet>
      <dgm:spPr/>
    </dgm:pt>
    <dgm:pt modelId="{87DA3E22-2C17-B64F-B146-783B7A0DC3A8}" type="pres">
      <dgm:prSet presAssocID="{38808293-82F7-9444-9CA9-12C831512845}" presName="sibTrans" presStyleLbl="sibTrans2D1" presStyleIdx="0" presStyleCnt="1" custScaleX="169918" custScaleY="172393"/>
      <dgm:spPr/>
    </dgm:pt>
    <dgm:pt modelId="{C68818F5-99AB-EF4B-9FC8-216550749F96}" type="pres">
      <dgm:prSet presAssocID="{38808293-82F7-9444-9CA9-12C831512845}" presName="connectorText" presStyleLbl="sibTrans2D1" presStyleIdx="0" presStyleCnt="1"/>
      <dgm:spPr/>
    </dgm:pt>
    <dgm:pt modelId="{42E4FAA7-29BD-6040-B22D-C57B09B7DA08}" type="pres">
      <dgm:prSet presAssocID="{D3B1E645-905E-9B49-81C6-C68A646A6639}" presName="node" presStyleLbl="node1" presStyleIdx="1" presStyleCnt="2">
        <dgm:presLayoutVars>
          <dgm:bulletEnabled val="1"/>
        </dgm:presLayoutVars>
      </dgm:prSet>
      <dgm:spPr/>
    </dgm:pt>
  </dgm:ptLst>
  <dgm:cxnLst>
    <dgm:cxn modelId="{D8120405-8A80-1D48-AB82-38E482143D3E}" type="presOf" srcId="{38808293-82F7-9444-9CA9-12C831512845}" destId="{C68818F5-99AB-EF4B-9FC8-216550749F96}" srcOrd="1" destOrd="0" presId="urn:microsoft.com/office/officeart/2005/8/layout/process1"/>
    <dgm:cxn modelId="{EBB89C18-7051-E94A-B13A-5D00FBEBEB98}" type="presOf" srcId="{D3B1E645-905E-9B49-81C6-C68A646A6639}" destId="{42E4FAA7-29BD-6040-B22D-C57B09B7DA08}" srcOrd="0" destOrd="0" presId="urn:microsoft.com/office/officeart/2005/8/layout/process1"/>
    <dgm:cxn modelId="{FD7BCA1B-D233-3945-8EFE-48F101CE5AD0}" type="presOf" srcId="{7AA9B4A3-3939-AC41-990D-11733628C3B4}" destId="{3EAC55AB-367D-EF47-A3A0-7DDDD539FD98}" srcOrd="0" destOrd="0" presId="urn:microsoft.com/office/officeart/2005/8/layout/process1"/>
    <dgm:cxn modelId="{B1F25C2F-8A50-1C4A-838B-E396547CEBFA}" srcId="{7AA9B4A3-3939-AC41-990D-11733628C3B4}" destId="{D3B1E645-905E-9B49-81C6-C68A646A6639}" srcOrd="1" destOrd="0" parTransId="{7E319D49-5405-8C43-86D8-1F3113F9CD45}" sibTransId="{14B4C4B3-F4FB-A843-859F-9E453B8C6D50}"/>
    <dgm:cxn modelId="{BFBB2A86-3FE0-A14C-9A4C-CE64F6B22DB7}" type="presOf" srcId="{15DAE3F1-17EC-214A-BA42-E1AF045DB6A8}" destId="{B607D4CF-E462-3D49-912C-67005AE166EA}" srcOrd="0" destOrd="0" presId="urn:microsoft.com/office/officeart/2005/8/layout/process1"/>
    <dgm:cxn modelId="{F3AFDAB3-9C04-0D47-BDCE-78131881927F}" type="presOf" srcId="{38808293-82F7-9444-9CA9-12C831512845}" destId="{87DA3E22-2C17-B64F-B146-783B7A0DC3A8}" srcOrd="0" destOrd="0" presId="urn:microsoft.com/office/officeart/2005/8/layout/process1"/>
    <dgm:cxn modelId="{561D23D3-1DCB-424A-B7EA-09818DDB90CB}" srcId="{7AA9B4A3-3939-AC41-990D-11733628C3B4}" destId="{15DAE3F1-17EC-214A-BA42-E1AF045DB6A8}" srcOrd="0" destOrd="0" parTransId="{8663B6A9-9E65-4246-8E36-C5ACB4817353}" sibTransId="{38808293-82F7-9444-9CA9-12C831512845}"/>
    <dgm:cxn modelId="{1CE2DF92-2AE6-A149-9AC7-EBD3235ECCF3}" type="presParOf" srcId="{3EAC55AB-367D-EF47-A3A0-7DDDD539FD98}" destId="{B607D4CF-E462-3D49-912C-67005AE166EA}" srcOrd="0" destOrd="0" presId="urn:microsoft.com/office/officeart/2005/8/layout/process1"/>
    <dgm:cxn modelId="{20AF9C6E-C9BE-0A40-8B94-EF6DE880296B}" type="presParOf" srcId="{3EAC55AB-367D-EF47-A3A0-7DDDD539FD98}" destId="{87DA3E22-2C17-B64F-B146-783B7A0DC3A8}" srcOrd="1" destOrd="0" presId="urn:microsoft.com/office/officeart/2005/8/layout/process1"/>
    <dgm:cxn modelId="{44AE4077-A1AA-484E-9BB6-85DFBB0FA8A9}" type="presParOf" srcId="{87DA3E22-2C17-B64F-B146-783B7A0DC3A8}" destId="{C68818F5-99AB-EF4B-9FC8-216550749F96}" srcOrd="0" destOrd="0" presId="urn:microsoft.com/office/officeart/2005/8/layout/process1"/>
    <dgm:cxn modelId="{BE8077C9-1491-6641-84EC-5E4D765E056D}" type="presParOf" srcId="{3EAC55AB-367D-EF47-A3A0-7DDDD539FD98}" destId="{42E4FAA7-29BD-6040-B22D-C57B09B7DA0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7D19D-4810-BE4F-AF48-CCFBB5C0FE50}">
      <dsp:nvSpPr>
        <dsp:cNvPr id="0" name=""/>
        <dsp:cNvSpPr/>
      </dsp:nvSpPr>
      <dsp:spPr>
        <a:xfrm>
          <a:off x="228849" y="5281"/>
          <a:ext cx="1931326" cy="1931326"/>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a:t>モデル</a:t>
          </a:r>
          <a:r>
            <a:rPr kumimoji="1" lang="en-US" altLang="ja-JP" sz="2800" kern="1200" dirty="0"/>
            <a:t>A</a:t>
          </a:r>
          <a:endParaRPr kumimoji="1" lang="ja-JP" altLang="en-US" sz="2800" kern="1200"/>
        </a:p>
      </dsp:txBody>
      <dsp:txXfrm>
        <a:off x="498538" y="233026"/>
        <a:ext cx="1113557" cy="1475836"/>
      </dsp:txXfrm>
    </dsp:sp>
    <dsp:sp modelId="{A7D48E64-6000-0146-98C7-1C5FF5AA6904}">
      <dsp:nvSpPr>
        <dsp:cNvPr id="0" name=""/>
        <dsp:cNvSpPr/>
      </dsp:nvSpPr>
      <dsp:spPr>
        <a:xfrm>
          <a:off x="1620795" y="5281"/>
          <a:ext cx="1931326" cy="1931326"/>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a:t>データ</a:t>
          </a:r>
          <a:r>
            <a:rPr kumimoji="1" lang="en-US" altLang="ja-JP" sz="2800" kern="1200" dirty="0"/>
            <a:t>B</a:t>
          </a:r>
          <a:endParaRPr kumimoji="1" lang="ja-JP" altLang="en-US" sz="2800" kern="1200"/>
        </a:p>
      </dsp:txBody>
      <dsp:txXfrm>
        <a:off x="2168874" y="233026"/>
        <a:ext cx="1113557" cy="1475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7D4CF-E462-3D49-912C-67005AE166EA}">
      <dsp:nvSpPr>
        <dsp:cNvPr id="0" name=""/>
        <dsp:cNvSpPr/>
      </dsp:nvSpPr>
      <dsp:spPr>
        <a:xfrm>
          <a:off x="928" y="742463"/>
          <a:ext cx="1979821" cy="11878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t>A</a:t>
          </a:r>
          <a:r>
            <a:rPr kumimoji="1" lang="ja-JP" altLang="en-US" sz="2400" kern="1200"/>
            <a:t>　　　　　</a:t>
          </a:r>
          <a:r>
            <a:rPr kumimoji="1" lang="en-US" altLang="ja-JP" sz="2400" kern="1200" dirty="0"/>
            <a:t>(</a:t>
          </a:r>
          <a:r>
            <a:rPr kumimoji="1" lang="ja-JP" altLang="en-US" sz="2400" kern="1200"/>
            <a:t>モデル</a:t>
          </a:r>
          <a:r>
            <a:rPr kumimoji="1" lang="en-US" altLang="ja-JP" sz="2400" kern="1200" dirty="0"/>
            <a:t>)</a:t>
          </a:r>
          <a:endParaRPr kumimoji="1" lang="ja-JP" altLang="en-US" sz="2400" kern="1200"/>
        </a:p>
      </dsp:txBody>
      <dsp:txXfrm>
        <a:off x="35720" y="777255"/>
        <a:ext cx="1910237" cy="1118309"/>
      </dsp:txXfrm>
    </dsp:sp>
    <dsp:sp modelId="{87DA3E22-2C17-B64F-B146-783B7A0DC3A8}">
      <dsp:nvSpPr>
        <dsp:cNvPr id="0" name=""/>
        <dsp:cNvSpPr/>
      </dsp:nvSpPr>
      <dsp:spPr>
        <a:xfrm>
          <a:off x="2032001" y="913188"/>
          <a:ext cx="713183" cy="846442"/>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bg1">
                <a:lumMod val="50000"/>
              </a:schemeClr>
            </a:gs>
            <a:gs pos="100000">
              <a:schemeClr val="tx1"/>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kumimoji="1" lang="ja-JP" altLang="en-US" sz="1900" kern="1200"/>
        </a:p>
      </dsp:txBody>
      <dsp:txXfrm>
        <a:off x="2032001" y="1082476"/>
        <a:ext cx="499228" cy="507866"/>
      </dsp:txXfrm>
    </dsp:sp>
    <dsp:sp modelId="{42E4FAA7-29BD-6040-B22D-C57B09B7DA08}">
      <dsp:nvSpPr>
        <dsp:cNvPr id="0" name=""/>
        <dsp:cNvSpPr/>
      </dsp:nvSpPr>
      <dsp:spPr>
        <a:xfrm>
          <a:off x="2772678" y="742463"/>
          <a:ext cx="1979821" cy="11878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t>B</a:t>
          </a:r>
          <a:r>
            <a:rPr kumimoji="1" lang="ja-JP" altLang="en-US" sz="2400" kern="1200"/>
            <a:t>　　　　　</a:t>
          </a:r>
          <a:r>
            <a:rPr kumimoji="1" lang="en-US" altLang="ja-JP" sz="2400" kern="1200" dirty="0"/>
            <a:t>(</a:t>
          </a:r>
          <a:r>
            <a:rPr kumimoji="1" lang="ja-JP" altLang="en-US" sz="2400" kern="1200"/>
            <a:t>データ</a:t>
          </a:r>
          <a:r>
            <a:rPr kumimoji="1" lang="en-US" altLang="ja-JP" sz="2400" kern="1200" dirty="0"/>
            <a:t>)</a:t>
          </a:r>
          <a:endParaRPr kumimoji="1" lang="ja-JP" altLang="en-US" sz="2400" kern="1200"/>
        </a:p>
      </dsp:txBody>
      <dsp:txXfrm>
        <a:off x="2807470" y="777255"/>
        <a:ext cx="1910237" cy="1118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7D4CF-E462-3D49-912C-67005AE166EA}">
      <dsp:nvSpPr>
        <dsp:cNvPr id="0" name=""/>
        <dsp:cNvSpPr/>
      </dsp:nvSpPr>
      <dsp:spPr>
        <a:xfrm>
          <a:off x="928" y="742463"/>
          <a:ext cx="1979821" cy="11878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kumimoji="1" lang="ja-JP" altLang="en-US" sz="4100" kern="1200"/>
            <a:t>被写体</a:t>
          </a:r>
        </a:p>
      </dsp:txBody>
      <dsp:txXfrm>
        <a:off x="35720" y="777255"/>
        <a:ext cx="1910237" cy="1118309"/>
      </dsp:txXfrm>
    </dsp:sp>
    <dsp:sp modelId="{87DA3E22-2C17-B64F-B146-783B7A0DC3A8}">
      <dsp:nvSpPr>
        <dsp:cNvPr id="0" name=""/>
        <dsp:cNvSpPr/>
      </dsp:nvSpPr>
      <dsp:spPr>
        <a:xfrm>
          <a:off x="2032001" y="913188"/>
          <a:ext cx="713183" cy="846442"/>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bg1">
                <a:lumMod val="50000"/>
              </a:schemeClr>
            </a:gs>
            <a:gs pos="100000">
              <a:schemeClr val="tx1"/>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2032001" y="1082476"/>
        <a:ext cx="499228" cy="507866"/>
      </dsp:txXfrm>
    </dsp:sp>
    <dsp:sp modelId="{42E4FAA7-29BD-6040-B22D-C57B09B7DA08}">
      <dsp:nvSpPr>
        <dsp:cNvPr id="0" name=""/>
        <dsp:cNvSpPr/>
      </dsp:nvSpPr>
      <dsp:spPr>
        <a:xfrm>
          <a:off x="2772678" y="742463"/>
          <a:ext cx="1979821" cy="11878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kumimoji="1" lang="ja-JP" altLang="en-US" sz="4100" kern="1200"/>
            <a:t>画像</a:t>
          </a:r>
        </a:p>
      </dsp:txBody>
      <dsp:txXfrm>
        <a:off x="2807470" y="777255"/>
        <a:ext cx="1910237" cy="111830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2FA78-F9CE-2C4B-8D07-7672FA954916}" type="datetimeFigureOut">
              <a:rPr kumimoji="1" lang="ja-JP" altLang="en-US" smtClean="0"/>
              <a:t>2022/2/1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13706-D830-E24E-AFD4-D16DD6040D90}" type="slidenum">
              <a:rPr kumimoji="1" lang="ja-JP" altLang="en-US" smtClean="0"/>
              <a:t>‹#›</a:t>
            </a:fld>
            <a:endParaRPr kumimoji="1" lang="ja-JP" altLang="en-US"/>
          </a:p>
        </p:txBody>
      </p:sp>
    </p:spTree>
    <p:extLst>
      <p:ext uri="{BB962C8B-B14F-4D97-AF65-F5344CB8AC3E}">
        <p14:creationId xmlns:p14="http://schemas.microsoft.com/office/powerpoint/2010/main" val="22071637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Yu Mincho" panose="02020400000000000000" pitchFamily="18" charset="-128"/>
                <a:ea typeface="Yu Mincho" panose="02020400000000000000" pitchFamily="18" charset="-128"/>
                <a:cs typeface="+mn-cs"/>
              </a:rPr>
              <a:t>河野研究室の学部</a:t>
            </a:r>
            <a:r>
              <a:rPr kumimoji="1" lang="en-US" altLang="ja-JP" sz="1200" b="0" i="0" u="none" strike="noStrike" kern="1200" dirty="0">
                <a:solidFill>
                  <a:schemeClr val="tx1"/>
                </a:solidFill>
                <a:effectLst/>
                <a:latin typeface="Yu Mincho" panose="02020400000000000000" pitchFamily="18" charset="-128"/>
                <a:ea typeface="Yu Mincho" panose="02020400000000000000" pitchFamily="18" charset="-128"/>
                <a:cs typeface="+mn-cs"/>
              </a:rPr>
              <a:t>4</a:t>
            </a:r>
            <a:r>
              <a:rPr kumimoji="1" lang="ja-JP" altLang="en-US" sz="1200" b="0" i="0" u="none" strike="noStrike" kern="1200">
                <a:solidFill>
                  <a:schemeClr val="tx1"/>
                </a:solidFill>
                <a:effectLst/>
                <a:latin typeface="Yu Mincho" panose="02020400000000000000" pitchFamily="18" charset="-128"/>
                <a:ea typeface="Yu Mincho" panose="02020400000000000000" pitchFamily="18" charset="-128"/>
                <a:cs typeface="+mn-cs"/>
              </a:rPr>
              <a:t>年生の神田美香です。よろしくお願いします。私の卒業研究のテーマは、ベイズ統計を用いた画像の鮮明化についてです。</a:t>
            </a:r>
            <a:endParaRPr kumimoji="1" lang="fr-FR" altLang="ja-JP" sz="1200" b="0" i="0" u="none" strike="noStrike" kern="1200" dirty="0">
              <a:solidFill>
                <a:schemeClr val="tx1"/>
              </a:solidFill>
              <a:effectLst/>
              <a:latin typeface="Yu Mincho" panose="02020400000000000000" pitchFamily="18" charset="-128"/>
              <a:ea typeface="Yu Mincho" panose="02020400000000000000" pitchFamily="18" charset="-128"/>
              <a:cs typeface="+mn-cs"/>
            </a:endParaRPr>
          </a:p>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0</a:t>
            </a:fld>
            <a:endParaRPr kumimoji="1" lang="ja-JP" altLang="en-US"/>
          </a:p>
        </p:txBody>
      </p:sp>
    </p:spTree>
    <p:extLst>
      <p:ext uri="{BB962C8B-B14F-4D97-AF65-F5344CB8AC3E}">
        <p14:creationId xmlns:p14="http://schemas.microsoft.com/office/powerpoint/2010/main" val="179180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9</a:t>
            </a:fld>
            <a:endParaRPr kumimoji="1" lang="ja-JP" altLang="en-US"/>
          </a:p>
        </p:txBody>
      </p:sp>
    </p:spTree>
    <p:extLst>
      <p:ext uri="{BB962C8B-B14F-4D97-AF65-F5344CB8AC3E}">
        <p14:creationId xmlns:p14="http://schemas.microsoft.com/office/powerpoint/2010/main" val="51779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a:t>ベイズの定理を応用したのがベイズ推定です。</a:t>
                </a:r>
                <a:r>
                  <a:rPr kumimoji="1" lang="en-US" altLang="ja-JP" dirty="0"/>
                  <a:t>A</a:t>
                </a:r>
                <a:r>
                  <a:rPr kumimoji="1" lang="ja-JP" altLang="en-US"/>
                  <a:t>が原因で</a:t>
                </a:r>
                <a:r>
                  <a:rPr kumimoji="1" lang="en-US" altLang="ja-JP" dirty="0"/>
                  <a:t>B</a:t>
                </a:r>
                <a:r>
                  <a:rPr kumimoji="1" lang="ja-JP" altLang="en-US"/>
                  <a:t>が生じるという図のようなモデルが成り立ち、予測できるときに使えます。メリットは、一部の情報を観測したときに、元の状態がある程度測定可能であることです。求めた</a:t>
                </a:r>
                <a:r>
                  <a:rPr kumimoji="1" lang="en-US" altLang="ja-JP" dirty="0"/>
                  <a:t>p(</a:t>
                </a:r>
                <a:r>
                  <a:rPr kumimoji="1" lang="en-US" altLang="ja-JP" dirty="0" err="1"/>
                  <a:t>Ai|Bj</a:t>
                </a:r>
                <a:r>
                  <a:rPr kumimoji="1" lang="en-US" altLang="ja-JP" dirty="0"/>
                  <a:t>)</a:t>
                </a:r>
                <a:r>
                  <a:rPr kumimoji="1" lang="ja-JP" altLang="en-US"/>
                  <a:t>が最大値の時、最大事後確率といい、一番もっともらしい原因は</a:t>
                </a:r>
                <a:r>
                  <a:rPr kumimoji="1" lang="en-US" altLang="ja-JP" dirty="0"/>
                  <a:t>Ai</a:t>
                </a:r>
                <a:r>
                  <a:rPr kumimoji="1" lang="ja-JP" altLang="en-US"/>
                  <a:t>であると判断します。</a:t>
                </a:r>
                <a:endParaRPr kumimoji="1" lang="en-US" altLang="ja-JP" dirty="0"/>
              </a:p>
              <a:p>
                <a:endParaRPr kumimoji="1" lang="en-US" altLang="ja-JP" dirty="0"/>
              </a:p>
              <a:p>
                <a:endParaRPr kumimoji="1" lang="en-US" altLang="ja-JP" dirty="0"/>
              </a:p>
              <a:p>
                <a:endParaRPr kumimoji="1" lang="en-US" altLang="ja-JP" dirty="0"/>
              </a:p>
              <a:p>
                <a:r>
                  <a:rPr kumimoji="1" lang="en-US" altLang="ja-JP" dirty="0"/>
                  <a:t>Bayes</a:t>
                </a:r>
                <a:r>
                  <a:rPr kumimoji="1" lang="ja-JP" altLang="en-US"/>
                  <a:t>推定とは、</a:t>
                </a:r>
                <a:endParaRPr kumimoji="1" lang="en-US" altLang="ja-JP" dirty="0"/>
              </a:p>
              <a:p>
                <a:r>
                  <a:rPr kumimoji="1" lang="ja-JP" altLang="en-US"/>
                  <a:t>系統誤差を評価するときにどう使うのか</a:t>
                </a:r>
                <a:endParaRPr kumimoji="1" lang="en-US" altLang="ja-JP" dirty="0"/>
              </a:p>
              <a:p>
                <a:r>
                  <a:rPr kumimoji="1" lang="ja-JP" altLang="en-US"/>
                  <a:t>どう解釈するか</a:t>
                </a:r>
                <a:endParaRPr kumimoji="1" lang="en-US" altLang="ja-JP" dirty="0"/>
              </a:p>
              <a:p>
                <a:r>
                  <a:rPr kumimoji="1" lang="ja-JP" altLang="en-US"/>
                  <a:t>原因から結果が出てくる</a:t>
                </a:r>
                <a:endParaRPr kumimoji="1" lang="en-US" altLang="ja-JP" dirty="0"/>
              </a:p>
              <a:p>
                <a:endParaRPr kumimoji="1" lang="en-US" altLang="ja-JP" dirty="0"/>
              </a:p>
              <a:p>
                <a:r>
                  <a:rPr kumimoji="1" lang="ja-JP" altLang="en-US"/>
                  <a:t>具体例をいれる？</a:t>
                </a:r>
                <a:endParaRPr kumimoji="1" lang="en-US" altLang="ja-JP" dirty="0"/>
              </a:p>
              <a:p>
                <a:r>
                  <a:rPr kumimoji="1" lang="ja-JP" altLang="en-US"/>
                  <a:t>箱の中に</a:t>
                </a:r>
                <a:r>
                  <a:rPr kumimoji="1" lang="en-US" altLang="ja-JP" dirty="0"/>
                  <a:t>10</a:t>
                </a:r>
                <a:r>
                  <a:rPr kumimoji="1" lang="ja-JP" altLang="en-US"/>
                  <a:t>個球　何個かが青　赤</a:t>
                </a:r>
                <a:endParaRPr kumimoji="1" lang="en-US" altLang="ja-JP" dirty="0"/>
              </a:p>
              <a:p>
                <a:r>
                  <a:rPr kumimoji="1" lang="ja-JP" altLang="en-US"/>
                  <a:t>だれかがはこのなかから</a:t>
                </a:r>
                <a:r>
                  <a:rPr kumimoji="1" lang="en-US" altLang="ja-JP" dirty="0"/>
                  <a:t>2</a:t>
                </a:r>
                <a:r>
                  <a:rPr kumimoji="1" lang="ja-JP" altLang="en-US"/>
                  <a:t>つ選ぶと　赤</a:t>
                </a:r>
                <a:r>
                  <a:rPr kumimoji="1" lang="en-US" altLang="ja-JP" dirty="0"/>
                  <a:t>2</a:t>
                </a:r>
                <a:r>
                  <a:rPr kumimoji="1" lang="ja-JP" altLang="en-US"/>
                  <a:t>個</a:t>
                </a:r>
                <a:endParaRPr kumimoji="1" lang="en-US" altLang="ja-JP" dirty="0"/>
              </a:p>
              <a:p>
                <a:r>
                  <a:rPr kumimoji="1" lang="ja-JP" altLang="en-US"/>
                  <a:t>箱の中には何個赤？青？</a:t>
                </a:r>
                <a:endParaRPr kumimoji="1" lang="en-US" altLang="ja-JP" dirty="0"/>
              </a:p>
              <a:p>
                <a:r>
                  <a:rPr kumimoji="1" lang="en-US" altLang="ja-JP" dirty="0"/>
                  <a:t>	</a:t>
                </a:r>
                <a:r>
                  <a:rPr kumimoji="1" lang="ja-JP" altLang="en-US"/>
                  <a:t>一個一個の原因　</a:t>
                </a:r>
                <a:endParaRPr kumimoji="1" lang="en-US" altLang="ja-JP" dirty="0"/>
              </a:p>
              <a:p>
                <a:r>
                  <a:rPr kumimoji="1" lang="en-US" altLang="ja-JP" dirty="0"/>
                  <a:t>		</a:t>
                </a:r>
                <a:r>
                  <a:rPr kumimoji="1" lang="ja-JP" altLang="en-US"/>
                  <a:t>赤　青一個以上</a:t>
                </a:r>
                <a:r>
                  <a:rPr kumimoji="1" lang="en-US" altLang="ja-JP" dirty="0"/>
                  <a:t>9</a:t>
                </a:r>
                <a:r>
                  <a:rPr kumimoji="1" lang="ja-JP" altLang="en-US"/>
                  <a:t>通りから</a:t>
                </a:r>
                <a:r>
                  <a:rPr kumimoji="1" lang="en-US" altLang="ja-JP" dirty="0"/>
                  <a:t>3</a:t>
                </a:r>
                <a:r>
                  <a:rPr kumimoji="1" lang="ja-JP" altLang="en-US"/>
                  <a:t>通り</a:t>
                </a:r>
                <a:endParaRPr kumimoji="1" lang="en-US" altLang="ja-JP" dirty="0"/>
              </a:p>
              <a:p>
                <a:r>
                  <a:rPr kumimoji="1" lang="en-US" altLang="ja-JP" dirty="0"/>
                  <a:t>		</a:t>
                </a:r>
                <a:r>
                  <a:rPr kumimoji="1" lang="ja-JP" altLang="en-US"/>
                  <a:t>それぞれが</a:t>
                </a:r>
                <a:r>
                  <a:rPr kumimoji="1" lang="en-US" altLang="ja-JP" dirty="0"/>
                  <a:t>A1~</a:t>
                </a:r>
                <a:r>
                  <a:rPr kumimoji="1" lang="ja-JP" altLang="en-US"/>
                  <a:t>までげんいんがあって</a:t>
                </a:r>
                <a:r>
                  <a:rPr kumimoji="1" lang="en-US" altLang="ja-JP" dirty="0"/>
                  <a:t>B1~</a:t>
                </a:r>
                <a:r>
                  <a:rPr kumimoji="1" lang="ja-JP" altLang="en-US"/>
                  <a:t>結果がある</a:t>
                </a:r>
                <a:endParaRPr kumimoji="1" lang="en-US" altLang="ja-JP" dirty="0"/>
              </a:p>
              <a:p>
                <a:r>
                  <a:rPr kumimoji="1" lang="en-US" altLang="ja-JP" dirty="0"/>
                  <a:t>		A1</a:t>
                </a:r>
                <a:r>
                  <a:rPr kumimoji="1" lang="ja-JP" altLang="en-US"/>
                  <a:t>があったら</a:t>
                </a:r>
                <a:r>
                  <a:rPr kumimoji="1" lang="en-US" altLang="ja-JP" dirty="0"/>
                  <a:t>B1</a:t>
                </a:r>
                <a:r>
                  <a:rPr kumimoji="1" lang="ja-JP" altLang="en-US"/>
                  <a:t>が起こる確率、</a:t>
                </a:r>
                <a:r>
                  <a:rPr kumimoji="1" lang="en-US" altLang="ja-JP" dirty="0"/>
                  <a:t>B2</a:t>
                </a:r>
                <a:r>
                  <a:rPr kumimoji="1" lang="ja-JP" altLang="en-US"/>
                  <a:t>が起こる確率が求められる</a:t>
                </a:r>
                <a:endParaRPr kumimoji="1" lang="en-US" altLang="ja-JP" dirty="0"/>
              </a:p>
              <a:p>
                <a:r>
                  <a:rPr kumimoji="1" lang="en-US" altLang="ja-JP" dirty="0"/>
                  <a:t>	</a:t>
                </a:r>
                <a:r>
                  <a:rPr kumimoji="1" lang="ja-JP" altLang="en-US"/>
                  <a:t>⇨やりたいのは、赤</a:t>
                </a:r>
                <a:r>
                  <a:rPr kumimoji="1" lang="en-US" altLang="ja-JP" dirty="0"/>
                  <a:t>2</a:t>
                </a:r>
                <a:r>
                  <a:rPr kumimoji="1" lang="ja-JP" altLang="en-US"/>
                  <a:t>こでてきた。元々何があったのか？を予想したい⇨ベイズならできる</a:t>
                </a:r>
                <a:endParaRPr kumimoji="1" lang="en-US" altLang="ja-JP" dirty="0"/>
              </a:p>
              <a:p>
                <a:r>
                  <a:rPr kumimoji="1" lang="en-US" altLang="ja-JP" dirty="0"/>
                  <a:t>(</a:t>
                </a:r>
                <a:r>
                  <a:rPr kumimoji="1" lang="ja-JP" altLang="en-US"/>
                  <a:t>あとで</a:t>
                </a:r>
                <a:r>
                  <a:rPr kumimoji="1" lang="en-US" altLang="ja-JP" dirty="0"/>
                  <a:t>)</a:t>
                </a:r>
              </a:p>
              <a:p>
                <a:r>
                  <a:rPr kumimoji="1" lang="en-US" altLang="ja-JP" dirty="0"/>
                  <a:t>	</a:t>
                </a:r>
              </a:p>
              <a:p>
                <a:endParaRPr kumimoji="1" lang="ja-JP" altLang="en-US"/>
              </a:p>
            </p:txBody>
          </p:sp>
        </mc:Choice>
        <mc:Fallback xmlns="">
          <p:sp>
            <p:nvSpPr>
              <p:cNvPr id="3" name="ノート プレースホルダー 2"/>
              <p:cNvSpPr>
                <a:spLocks noGrp="1"/>
              </p:cNvSpPr>
              <p:nvPr>
                <p:ph type="body" idx="1"/>
              </p:nvPr>
            </p:nvSpPr>
            <p:spPr/>
            <p:txBody>
              <a:bodyPr/>
              <a:lstStyle/>
              <a:p>
                <a:pPr/>
                <a:r>
                  <a:rPr lang="en-US" altLang="ja-JP" i="0">
                    <a:solidFill>
                      <a:prstClr val="black"/>
                    </a:solidFill>
                    <a:latin typeface="Cambria Math" panose="02040503050406030204" pitchFamily="18" charset="0"/>
                  </a:rPr>
                  <a:t>𝑝(𝐴</a:t>
                </a:r>
                <a:r>
                  <a:rPr lang="ja-JP" altLang="ja-JP" i="0">
                    <a:solidFill>
                      <a:prstClr val="black"/>
                    </a:solidFill>
                    <a:latin typeface="Cambria Math" panose="02040503050406030204" pitchFamily="18" charset="0"/>
                  </a:rPr>
                  <a:t>_</a:t>
                </a:r>
                <a:r>
                  <a:rPr lang="en-US" altLang="ja-JP" i="0">
                    <a:solidFill>
                      <a:prstClr val="black"/>
                    </a:solidFill>
                    <a:latin typeface="Cambria Math" panose="02040503050406030204" pitchFamily="18" charset="0"/>
                  </a:rPr>
                  <a:t>𝑖 | 𝐵</a:t>
                </a:r>
                <a:r>
                  <a:rPr lang="ja-JP" altLang="ja-JP" i="0">
                    <a:solidFill>
                      <a:prstClr val="black"/>
                    </a:solidFill>
                    <a:latin typeface="Cambria Math" panose="02040503050406030204" pitchFamily="18" charset="0"/>
                  </a:rPr>
                  <a:t>_</a:t>
                </a:r>
                <a:r>
                  <a:rPr lang="en-US" altLang="ja-JP" i="0">
                    <a:solidFill>
                      <a:prstClr val="black"/>
                    </a:solidFill>
                    <a:latin typeface="Cambria Math" panose="02040503050406030204" pitchFamily="18" charset="0"/>
                  </a:rPr>
                  <a:t>𝑗)</a:t>
                </a:r>
                <a:r>
                  <a:rPr lang="ja-JP" altLang="en-US" i="0">
                    <a:solidFill>
                      <a:prstClr val="black"/>
                    </a:solidFill>
                    <a:latin typeface="Cambria Math" panose="02040503050406030204" pitchFamily="18" charset="0"/>
                  </a:rPr>
                  <a:t>が最大の時、正しい確率として採用する</a:t>
                </a:r>
                <a:endParaRPr kumimoji="1" lang="en-US" altLang="ja-JP" dirty="0"/>
              </a:p>
              <a:p>
                <a:endParaRPr kumimoji="1" lang="en-US" altLang="ja-JP" dirty="0"/>
              </a:p>
              <a:p>
                <a:r>
                  <a:rPr kumimoji="1" lang="ja-JP" altLang="en-US"/>
                  <a:t>系統誤差を評価するときにどう使うのか</a:t>
                </a:r>
                <a:endParaRPr kumimoji="1" lang="en-US" altLang="ja-JP" dirty="0"/>
              </a:p>
              <a:p>
                <a:r>
                  <a:rPr kumimoji="1" lang="ja-JP" altLang="en-US"/>
                  <a:t>どう解釈するか</a:t>
                </a:r>
                <a:endParaRPr kumimoji="1" lang="en-US" altLang="ja-JP" dirty="0"/>
              </a:p>
              <a:p>
                <a:r>
                  <a:rPr kumimoji="1" lang="ja-JP" altLang="en-US"/>
                  <a:t>原因から結果が出てくる</a:t>
                </a:r>
                <a:endParaRPr kumimoji="1" lang="en-US" altLang="ja-JP" dirty="0"/>
              </a:p>
              <a:p>
                <a:endParaRPr kumimoji="1" lang="en-US" altLang="ja-JP" dirty="0"/>
              </a:p>
              <a:p>
                <a:endParaRPr kumimoji="1" lang="en-US" altLang="ja-JP" dirty="0"/>
              </a:p>
              <a:p>
                <a:r>
                  <a:rPr kumimoji="1" lang="ja-JP" altLang="en-US"/>
                  <a:t>具体例をいれる？</a:t>
                </a:r>
                <a:endParaRPr kumimoji="1" lang="en-US" altLang="ja-JP" dirty="0"/>
              </a:p>
              <a:p>
                <a:r>
                  <a:rPr kumimoji="1" lang="ja-JP" altLang="en-US"/>
                  <a:t>箱の中に</a:t>
                </a:r>
                <a:r>
                  <a:rPr kumimoji="1" lang="en-US" altLang="ja-JP" dirty="0"/>
                  <a:t>10</a:t>
                </a:r>
                <a:r>
                  <a:rPr kumimoji="1" lang="ja-JP" altLang="en-US"/>
                  <a:t>個球　何個かが青　赤</a:t>
                </a:r>
                <a:endParaRPr kumimoji="1" lang="en-US" altLang="ja-JP" dirty="0"/>
              </a:p>
              <a:p>
                <a:r>
                  <a:rPr kumimoji="1" lang="ja-JP" altLang="en-US"/>
                  <a:t>だれかがはこのなかから</a:t>
                </a:r>
                <a:r>
                  <a:rPr kumimoji="1" lang="en-US" altLang="ja-JP" dirty="0"/>
                  <a:t>2</a:t>
                </a:r>
                <a:r>
                  <a:rPr kumimoji="1" lang="ja-JP" altLang="en-US"/>
                  <a:t>つ選ぶと　赤</a:t>
                </a:r>
                <a:r>
                  <a:rPr kumimoji="1" lang="en-US" altLang="ja-JP" dirty="0"/>
                  <a:t>2</a:t>
                </a:r>
                <a:r>
                  <a:rPr kumimoji="1" lang="ja-JP" altLang="en-US"/>
                  <a:t>個</a:t>
                </a:r>
                <a:endParaRPr kumimoji="1" lang="en-US" altLang="ja-JP" dirty="0"/>
              </a:p>
              <a:p>
                <a:r>
                  <a:rPr kumimoji="1" lang="ja-JP" altLang="en-US"/>
                  <a:t>箱の中には何個赤？青？</a:t>
                </a:r>
                <a:endParaRPr kumimoji="1" lang="en-US" altLang="ja-JP" dirty="0"/>
              </a:p>
              <a:p>
                <a:r>
                  <a:rPr kumimoji="1" lang="en-US" altLang="ja-JP" dirty="0"/>
                  <a:t>	</a:t>
                </a:r>
                <a:r>
                  <a:rPr kumimoji="1" lang="ja-JP" altLang="en-US"/>
                  <a:t>一個一個の原因　</a:t>
                </a:r>
                <a:endParaRPr kumimoji="1" lang="en-US" altLang="ja-JP" dirty="0"/>
              </a:p>
              <a:p>
                <a:r>
                  <a:rPr kumimoji="1" lang="en-US" altLang="ja-JP" dirty="0"/>
                  <a:t>		</a:t>
                </a:r>
                <a:r>
                  <a:rPr kumimoji="1" lang="ja-JP" altLang="en-US"/>
                  <a:t>赤　青一個以上</a:t>
                </a:r>
                <a:r>
                  <a:rPr kumimoji="1" lang="en-US" altLang="ja-JP" dirty="0"/>
                  <a:t>9</a:t>
                </a:r>
                <a:r>
                  <a:rPr kumimoji="1" lang="ja-JP" altLang="en-US"/>
                  <a:t>通りから</a:t>
                </a:r>
                <a:r>
                  <a:rPr kumimoji="1" lang="en-US" altLang="ja-JP" dirty="0"/>
                  <a:t>3</a:t>
                </a:r>
                <a:r>
                  <a:rPr kumimoji="1" lang="ja-JP" altLang="en-US"/>
                  <a:t>通り</a:t>
                </a:r>
                <a:endParaRPr kumimoji="1" lang="en-US" altLang="ja-JP" dirty="0"/>
              </a:p>
              <a:p>
                <a:r>
                  <a:rPr kumimoji="1" lang="en-US" altLang="ja-JP" dirty="0"/>
                  <a:t>		</a:t>
                </a:r>
                <a:r>
                  <a:rPr kumimoji="1" lang="ja-JP" altLang="en-US"/>
                  <a:t>それぞれが</a:t>
                </a:r>
                <a:r>
                  <a:rPr kumimoji="1" lang="en-US" altLang="ja-JP" dirty="0"/>
                  <a:t>A1~</a:t>
                </a:r>
                <a:r>
                  <a:rPr kumimoji="1" lang="ja-JP" altLang="en-US"/>
                  <a:t>までげんいんがあって</a:t>
                </a:r>
                <a:r>
                  <a:rPr kumimoji="1" lang="en-US" altLang="ja-JP" dirty="0"/>
                  <a:t>B1~</a:t>
                </a:r>
                <a:r>
                  <a:rPr kumimoji="1" lang="ja-JP" altLang="en-US"/>
                  <a:t>結果がある</a:t>
                </a:r>
                <a:endParaRPr kumimoji="1" lang="en-US" altLang="ja-JP" dirty="0"/>
              </a:p>
              <a:p>
                <a:r>
                  <a:rPr kumimoji="1" lang="en-US" altLang="ja-JP" dirty="0"/>
                  <a:t>		A1</a:t>
                </a:r>
                <a:r>
                  <a:rPr kumimoji="1" lang="ja-JP" altLang="en-US"/>
                  <a:t>があったら</a:t>
                </a:r>
                <a:r>
                  <a:rPr kumimoji="1" lang="en-US" altLang="ja-JP" dirty="0"/>
                  <a:t>B1</a:t>
                </a:r>
                <a:r>
                  <a:rPr kumimoji="1" lang="ja-JP" altLang="en-US"/>
                  <a:t>が起こる確率、</a:t>
                </a:r>
                <a:r>
                  <a:rPr kumimoji="1" lang="en-US" altLang="ja-JP" dirty="0"/>
                  <a:t>B2</a:t>
                </a:r>
                <a:r>
                  <a:rPr kumimoji="1" lang="ja-JP" altLang="en-US"/>
                  <a:t>が起こる確率が求められる</a:t>
                </a:r>
                <a:endParaRPr kumimoji="1" lang="en-US" altLang="ja-JP" dirty="0"/>
              </a:p>
              <a:p>
                <a:r>
                  <a:rPr kumimoji="1" lang="en-US" altLang="ja-JP" dirty="0"/>
                  <a:t>	</a:t>
                </a:r>
                <a:r>
                  <a:rPr kumimoji="1" lang="ja-JP" altLang="en-US"/>
                  <a:t>⇨やりたいのは、赤</a:t>
                </a:r>
                <a:r>
                  <a:rPr kumimoji="1" lang="en-US" altLang="ja-JP" dirty="0"/>
                  <a:t>2</a:t>
                </a:r>
                <a:r>
                  <a:rPr kumimoji="1" lang="ja-JP" altLang="en-US"/>
                  <a:t>こでてきた。元々何があったのか？を予想したい⇨ベイズならできる</a:t>
                </a:r>
                <a:endParaRPr kumimoji="1" lang="en-US" altLang="ja-JP" dirty="0"/>
              </a:p>
              <a:p>
                <a:r>
                  <a:rPr kumimoji="1" lang="en-US" altLang="ja-JP" dirty="0"/>
                  <a:t>(</a:t>
                </a:r>
                <a:r>
                  <a:rPr kumimoji="1" lang="ja-JP" altLang="en-US"/>
                  <a:t>あとで</a:t>
                </a:r>
                <a:r>
                  <a:rPr kumimoji="1" lang="en-US" altLang="ja-JP" dirty="0"/>
                  <a:t>)</a:t>
                </a:r>
              </a:p>
              <a:p>
                <a:r>
                  <a:rPr kumimoji="1" lang="en-US" altLang="ja-JP" dirty="0"/>
                  <a:t>	</a:t>
                </a:r>
              </a:p>
              <a:p>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10</a:t>
            </a:fld>
            <a:endParaRPr kumimoji="1" lang="ja-JP" altLang="en-US"/>
          </a:p>
        </p:txBody>
      </p:sp>
    </p:spTree>
    <p:extLst>
      <p:ext uri="{BB962C8B-B14F-4D97-AF65-F5344CB8AC3E}">
        <p14:creationId xmlns:p14="http://schemas.microsoft.com/office/powerpoint/2010/main" val="325351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次に、研究目的について説明します。まず、</a:t>
            </a:r>
            <a:r>
              <a:rPr kumimoji="1" lang="en-US" altLang="ja-JP" dirty="0"/>
              <a:t>Bayes</a:t>
            </a:r>
            <a:r>
              <a:rPr kumimoji="1" lang="ja-JP" altLang="en-US"/>
              <a:t>の定理を用いた方法が二重スリット実験よりも画像の復元に使えそうだと判断しました。</a:t>
            </a:r>
          </a:p>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11</a:t>
            </a:fld>
            <a:endParaRPr kumimoji="1" lang="ja-JP" altLang="en-US"/>
          </a:p>
        </p:txBody>
      </p:sp>
    </p:spTree>
    <p:extLst>
      <p:ext uri="{BB962C8B-B14F-4D97-AF65-F5344CB8AC3E}">
        <p14:creationId xmlns:p14="http://schemas.microsoft.com/office/powerpoint/2010/main" val="3180690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物理の実験と画像の復元の関係について説明します。</a:t>
            </a:r>
            <a:endParaRPr kumimoji="1" lang="en-US" altLang="ja-JP" dirty="0"/>
          </a:p>
          <a:p>
            <a:r>
              <a:rPr kumimoji="1" lang="ja-JP" altLang="en-US"/>
              <a:t>まず被写体があって、ピンボケしたレンズやカメラを使って撮影した写真があります。ある被写体がモデルで画像がデータです。ある被写体に関してぼやけた画像の予想はつきます。そこにベイズを使用します。ぼやけた画像から元の被写体の実際の姿を推測できるようになります。つまり私の研究目的は、</a:t>
            </a:r>
            <a:r>
              <a:rPr kumimoji="1" lang="en-US" altLang="ja-JP" dirty="0"/>
              <a:t>Bayes</a:t>
            </a:r>
            <a:r>
              <a:rPr kumimoji="1" lang="ja-JP" altLang="en-US"/>
              <a:t>統計を用いて物理実験中に撮影されたピンボケ写真を復元したいという意ことです。</a:t>
            </a:r>
            <a:endParaRPr kumimoji="1" lang="en-US" altLang="ja-JP" dirty="0"/>
          </a:p>
          <a:p>
            <a:endParaRPr kumimoji="1" lang="en-US" altLang="ja-JP" dirty="0"/>
          </a:p>
          <a:p>
            <a:endParaRPr kumimoji="1" lang="en-US" altLang="ja-JP" dirty="0"/>
          </a:p>
          <a:p>
            <a:endParaRPr kumimoji="1" lang="en-US" altLang="ja-JP" dirty="0"/>
          </a:p>
          <a:p>
            <a:r>
              <a:rPr kumimoji="1" lang="en-US" altLang="ja-JP" dirty="0"/>
              <a:t>	</a:t>
            </a:r>
            <a:r>
              <a:rPr kumimoji="1" lang="ja-JP" altLang="en-US"/>
              <a:t>・この場合原因は被写体　モデルはピンボケした写真を撮ること　結果は画像</a:t>
            </a:r>
            <a:endParaRPr kumimoji="1" lang="en-US" altLang="ja-JP" dirty="0"/>
          </a:p>
          <a:p>
            <a:r>
              <a:rPr kumimoji="1" lang="en-US" altLang="ja-JP" dirty="0"/>
              <a:t>	</a:t>
            </a:r>
            <a:r>
              <a:rPr kumimoji="1" lang="ja-JP" altLang="en-US"/>
              <a:t>・ある被写体でぼやけるとこういう画像が出るという予想は出る。そこにベイズを使うと、ボケた画像から元の被写体が正確にはどんなだったかを推測できる</a:t>
            </a:r>
            <a:endParaRPr kumimoji="1" lang="en-US" altLang="ja-JP" dirty="0"/>
          </a:p>
          <a:p>
            <a:endParaRPr kumimoji="1" lang="en-US" altLang="ja-JP" dirty="0"/>
          </a:p>
          <a:p>
            <a:r>
              <a:rPr kumimoji="1" lang="ja-JP" altLang="en-US"/>
              <a:t>確率が高いものを候補として残す</a:t>
            </a:r>
            <a:endParaRPr kumimoji="1" lang="en-US" altLang="ja-JP" dirty="0"/>
          </a:p>
          <a:p>
            <a:r>
              <a:rPr kumimoji="1" lang="ja-JP" altLang="en-US"/>
              <a:t>⇨・計算は膨大</a:t>
            </a:r>
            <a:endParaRPr kumimoji="1" lang="en-US" altLang="ja-JP" dirty="0"/>
          </a:p>
          <a:p>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12</a:t>
            </a:fld>
            <a:endParaRPr kumimoji="1" lang="ja-JP" altLang="en-US"/>
          </a:p>
        </p:txBody>
      </p:sp>
    </p:spTree>
    <p:extLst>
      <p:ext uri="{BB962C8B-B14F-4D97-AF65-F5344CB8AC3E}">
        <p14:creationId xmlns:p14="http://schemas.microsoft.com/office/powerpoint/2010/main" val="310036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次に研究方法について説明します。</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13</a:t>
            </a:fld>
            <a:endParaRPr kumimoji="1" lang="ja-JP" altLang="en-US"/>
          </a:p>
        </p:txBody>
      </p:sp>
    </p:spTree>
    <p:extLst>
      <p:ext uri="{BB962C8B-B14F-4D97-AF65-F5344CB8AC3E}">
        <p14:creationId xmlns:p14="http://schemas.microsoft.com/office/powerpoint/2010/main" val="373050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まず写真のぼかし方についてです。</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14</a:t>
            </a:fld>
            <a:endParaRPr kumimoji="1" lang="ja-JP" altLang="en-US"/>
          </a:p>
        </p:txBody>
      </p:sp>
    </p:spTree>
    <p:extLst>
      <p:ext uri="{BB962C8B-B14F-4D97-AF65-F5344CB8AC3E}">
        <p14:creationId xmlns:p14="http://schemas.microsoft.com/office/powerpoint/2010/main" val="3069633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写真は画素という単位で表されます。カラー画像では、画素の色を</a:t>
            </a:r>
            <a:r>
              <a:rPr kumimoji="1" lang="en-US" altLang="ja-JP" dirty="0"/>
              <a:t>Red Green Blue</a:t>
            </a:r>
            <a:r>
              <a:rPr kumimoji="1" lang="ja-JP" altLang="en-US"/>
              <a:t>の</a:t>
            </a:r>
            <a:r>
              <a:rPr kumimoji="1" lang="en-US" altLang="ja-JP" dirty="0"/>
              <a:t>3</a:t>
            </a:r>
            <a:r>
              <a:rPr kumimoji="1" lang="ja-JP" altLang="en-US"/>
              <a:t>原色を用いてそれぞれ</a:t>
            </a:r>
            <a:r>
              <a:rPr kumimoji="1" lang="en-US" altLang="ja-JP" dirty="0"/>
              <a:t>0</a:t>
            </a:r>
            <a:r>
              <a:rPr kumimoji="1" lang="ja-JP" altLang="en-US"/>
              <a:t>から</a:t>
            </a:r>
            <a:r>
              <a:rPr kumimoji="1" lang="en-US" altLang="ja-JP" dirty="0"/>
              <a:t>255</a:t>
            </a:r>
            <a:r>
              <a:rPr kumimoji="1" lang="ja-JP" altLang="en-US"/>
              <a:t>の値で表現します。つまり一つのピクセルと呼ばれる箱は</a:t>
            </a:r>
            <a:r>
              <a:rPr kumimoji="1" lang="en-US" altLang="ja-JP" dirty="0"/>
              <a:t>3</a:t>
            </a:r>
            <a:r>
              <a:rPr kumimoji="1" lang="ja-JP" altLang="en-US"/>
              <a:t>つの値で表現しています。次に、グレースケール画像は画素の明るさを</a:t>
            </a:r>
            <a:r>
              <a:rPr kumimoji="1" lang="en-US" altLang="ja-JP" dirty="0"/>
              <a:t>0</a:t>
            </a:r>
            <a:r>
              <a:rPr kumimoji="1" lang="ja-JP" altLang="en-US"/>
              <a:t>から</a:t>
            </a:r>
            <a:r>
              <a:rPr kumimoji="1" lang="en-US" altLang="ja-JP" dirty="0"/>
              <a:t>255</a:t>
            </a:r>
            <a:r>
              <a:rPr kumimoji="1" lang="ja-JP" altLang="en-US"/>
              <a:t>の値で表します。つまり一つのピクセルと呼ばれる箱に対して一つの値で表現しているということです。たとえば、ワンピースのドフラミンゴのカラー写真は</a:t>
            </a:r>
            <a:r>
              <a:rPr kumimoji="1" lang="en-US" altLang="ja-JP" dirty="0"/>
              <a:t>400×400</a:t>
            </a:r>
            <a:r>
              <a:rPr kumimoji="1" lang="ja-JP" altLang="en-US"/>
              <a:t>ピクセルの画像なので、カラー画像の場合</a:t>
            </a:r>
            <a:r>
              <a:rPr kumimoji="1" lang="en-US" altLang="ja-JP" dirty="0"/>
              <a:t>400×400×3</a:t>
            </a:r>
            <a:r>
              <a:rPr kumimoji="1" lang="ja-JP" altLang="en-US"/>
              <a:t>の値で表現していますが、モノクロの場合</a:t>
            </a:r>
            <a:r>
              <a:rPr kumimoji="1" lang="en-US" altLang="ja-JP" dirty="0"/>
              <a:t>400×400</a:t>
            </a:r>
            <a:r>
              <a:rPr kumimoji="1" lang="ja-JP" altLang="en-US"/>
              <a:t>行列で表現されます。拡大するとよくわかると思います。</a:t>
            </a:r>
            <a:endParaRPr kumimoji="1" lang="en-US" altLang="ja-JP" dirty="0"/>
          </a:p>
          <a:p>
            <a:endParaRPr kumimoji="1" lang="en-US" altLang="ja-JP" dirty="0"/>
          </a:p>
          <a:p>
            <a:r>
              <a:rPr kumimoji="1" lang="en-US" altLang="ja-JP" dirty="0"/>
              <a:t>&lt;+α&gt;</a:t>
            </a:r>
          </a:p>
          <a:p>
            <a:r>
              <a:rPr kumimoji="1" lang="ja-JP" altLang="en-US"/>
              <a:t>・</a:t>
            </a:r>
            <a:r>
              <a:rPr kumimoji="1" lang="en-US" altLang="ja-JP" dirty="0"/>
              <a:t>0~255=256=2^8</a:t>
            </a:r>
            <a:r>
              <a:rPr kumimoji="1" lang="ja-JP" altLang="en-US"/>
              <a:t>から</a:t>
            </a:r>
            <a:r>
              <a:rPr kumimoji="1" lang="en-US" altLang="ja-JP" dirty="0"/>
              <a:t>8bit</a:t>
            </a:r>
            <a:r>
              <a:rPr kumimoji="1" lang="ja-JP" altLang="en-US"/>
              <a:t>という</a:t>
            </a:r>
            <a:endParaRPr kumimoji="1" lang="en-US" altLang="ja-JP" dirty="0"/>
          </a:p>
          <a:p>
            <a:r>
              <a:rPr kumimoji="1" lang="ja-JP" altLang="en-US"/>
              <a:t>・</a:t>
            </a:r>
            <a:r>
              <a:rPr kumimoji="1" lang="ja-JP" altLang="en-US" sz="1200" b="0" i="0" u="none" strike="noStrike" kern="1200">
                <a:solidFill>
                  <a:schemeClr val="tx1"/>
                </a:solidFill>
                <a:effectLst/>
                <a:latin typeface="+mn-lt"/>
                <a:ea typeface="+mn-ea"/>
                <a:cs typeface="+mn-cs"/>
              </a:rPr>
              <a:t>加法混色：白の部分は（</a:t>
            </a:r>
            <a:r>
              <a:rPr kumimoji="1" lang="fr-FR" altLang="ja-JP" sz="1200" b="0" i="0" u="none" strike="noStrike" kern="1200" dirty="0">
                <a:solidFill>
                  <a:schemeClr val="tx1"/>
                </a:solidFill>
                <a:effectLst/>
                <a:latin typeface="+mn-lt"/>
                <a:ea typeface="+mn-ea"/>
                <a:cs typeface="+mn-cs"/>
              </a:rPr>
              <a:t>R 255</a:t>
            </a:r>
            <a:r>
              <a:rPr kumimoji="1" lang="ja-JP" altLang="fr-FR" sz="1200" b="0" i="0" u="none" strike="noStrike" kern="1200">
                <a:solidFill>
                  <a:schemeClr val="tx1"/>
                </a:solidFill>
                <a:effectLst/>
                <a:latin typeface="+mn-lt"/>
                <a:ea typeface="+mn-ea"/>
                <a:cs typeface="+mn-cs"/>
              </a:rPr>
              <a:t>、</a:t>
            </a:r>
            <a:r>
              <a:rPr kumimoji="1" lang="fr-FR" altLang="ja-JP" sz="1200" b="0" i="0" u="none" strike="noStrike" kern="1200" dirty="0">
                <a:solidFill>
                  <a:schemeClr val="tx1"/>
                </a:solidFill>
                <a:effectLst/>
                <a:latin typeface="+mn-lt"/>
                <a:ea typeface="+mn-ea"/>
                <a:cs typeface="+mn-cs"/>
              </a:rPr>
              <a:t>G 255</a:t>
            </a:r>
            <a:r>
              <a:rPr kumimoji="1" lang="ja-JP" altLang="fr-FR" sz="1200" b="0" i="0" u="none" strike="noStrike" kern="1200">
                <a:solidFill>
                  <a:schemeClr val="tx1"/>
                </a:solidFill>
                <a:effectLst/>
                <a:latin typeface="+mn-lt"/>
                <a:ea typeface="+mn-ea"/>
                <a:cs typeface="+mn-cs"/>
              </a:rPr>
              <a:t>、</a:t>
            </a:r>
            <a:r>
              <a:rPr kumimoji="1" lang="fr-FR" altLang="ja-JP" sz="1200" b="0" i="0" u="none" strike="noStrike" kern="1200" dirty="0">
                <a:solidFill>
                  <a:schemeClr val="tx1"/>
                </a:solidFill>
                <a:effectLst/>
                <a:latin typeface="+mn-lt"/>
                <a:ea typeface="+mn-ea"/>
                <a:cs typeface="+mn-cs"/>
              </a:rPr>
              <a:t>B 255</a:t>
            </a:r>
            <a:r>
              <a:rPr kumimoji="1" lang="ja-JP" altLang="fr-FR" sz="1200" b="0" i="0" u="none" strike="noStrike" kern="1200">
                <a:solidFill>
                  <a:schemeClr val="tx1"/>
                </a:solidFill>
                <a:effectLst/>
                <a:latin typeface="+mn-lt"/>
                <a:ea typeface="+mn-ea"/>
                <a:cs typeface="+mn-cs"/>
              </a:rPr>
              <a:t>）</a:t>
            </a:r>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・グレースケールでは</a:t>
            </a:r>
            <a:r>
              <a:rPr kumimoji="1" lang="en-US" altLang="ja-JP" sz="1200" b="0" i="0" u="none" strike="noStrike" kern="1200" dirty="0">
                <a:solidFill>
                  <a:schemeClr val="tx1"/>
                </a:solidFill>
                <a:effectLst/>
                <a:latin typeface="+mn-lt"/>
                <a:ea typeface="+mn-ea"/>
                <a:cs typeface="+mn-cs"/>
              </a:rPr>
              <a:t>0</a:t>
            </a:r>
            <a:r>
              <a:rPr kumimoji="1" lang="ja-JP" altLang="en-US" sz="1200" b="0" i="0" u="none" strike="noStrike" kern="1200">
                <a:solidFill>
                  <a:schemeClr val="tx1"/>
                </a:solidFill>
                <a:effectLst/>
                <a:latin typeface="+mn-lt"/>
                <a:ea typeface="+mn-ea"/>
                <a:cs typeface="+mn-cs"/>
              </a:rPr>
              <a:t>が黒</a:t>
            </a:r>
            <a:r>
              <a:rPr kumimoji="1" lang="en-US" altLang="ja-JP" sz="1200" b="0" i="0" u="none" strike="noStrike" kern="1200" dirty="0">
                <a:solidFill>
                  <a:schemeClr val="tx1"/>
                </a:solidFill>
                <a:effectLst/>
                <a:latin typeface="+mn-lt"/>
                <a:ea typeface="+mn-ea"/>
                <a:cs typeface="+mn-cs"/>
              </a:rPr>
              <a:t>255</a:t>
            </a:r>
            <a:r>
              <a:rPr kumimoji="1" lang="ja-JP" altLang="en-US" sz="1200" b="0" i="0" u="none" strike="noStrike" kern="1200">
                <a:solidFill>
                  <a:schemeClr val="tx1"/>
                </a:solidFill>
                <a:effectLst/>
                <a:latin typeface="+mn-lt"/>
                <a:ea typeface="+mn-ea"/>
                <a:cs typeface="+mn-cs"/>
              </a:rPr>
              <a:t>が白</a:t>
            </a:r>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15</a:t>
            </a:fld>
            <a:endParaRPr kumimoji="1" lang="ja-JP" altLang="en-US"/>
          </a:p>
        </p:txBody>
      </p:sp>
    </p:spTree>
    <p:extLst>
      <p:ext uri="{BB962C8B-B14F-4D97-AF65-F5344CB8AC3E}">
        <p14:creationId xmlns:p14="http://schemas.microsoft.com/office/powerpoint/2010/main" val="367524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大まかな写真をぼかす手順としては、</a:t>
            </a:r>
            <a:r>
              <a:rPr kumimoji="1" lang="en-US" altLang="ja-JP" dirty="0"/>
              <a:t>3</a:t>
            </a:r>
            <a:r>
              <a:rPr kumimoji="1" lang="ja-JP" altLang="en-US"/>
              <a:t>つあります。カラー画像をグレースケール画像に変換し、その行列を取得します。次に、ガウス分布を用いてぼかします。</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16</a:t>
            </a:fld>
            <a:endParaRPr kumimoji="1" lang="ja-JP" altLang="en-US"/>
          </a:p>
        </p:txBody>
      </p:sp>
    </p:spTree>
    <p:extLst>
      <p:ext uri="{BB962C8B-B14F-4D97-AF65-F5344CB8AC3E}">
        <p14:creationId xmlns:p14="http://schemas.microsoft.com/office/powerpoint/2010/main" val="570948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一次元では、図のようにある点の明るさをガウス分布に従って周囲に滲ませます。これを</a:t>
            </a:r>
            <a:r>
              <a:rPr kumimoji="1" lang="en-US" altLang="ja-JP" dirty="0"/>
              <a:t>2</a:t>
            </a:r>
            <a:r>
              <a:rPr kumimoji="1" lang="ja-JP" altLang="en-US"/>
              <a:t>次元に応用し、</a:t>
            </a:r>
            <a:r>
              <a:rPr kumimoji="1" lang="en-US" altLang="ja-JP" dirty="0"/>
              <a:t>5×5</a:t>
            </a:r>
            <a:r>
              <a:rPr kumimoji="1" lang="ja-JP" altLang="en-US"/>
              <a:t>行列の中心に着目して滲ませました。具体的には、図のように計算を簡単にするために</a:t>
            </a:r>
            <a:r>
              <a:rPr kumimoji="1" lang="en-US" altLang="ja-JP" dirty="0"/>
              <a:t>25×1</a:t>
            </a:r>
            <a:r>
              <a:rPr kumimoji="1" lang="ja-JP" altLang="en-US"/>
              <a:t>行列に変換してから計算しました。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17</a:t>
            </a:fld>
            <a:endParaRPr kumimoji="1" lang="ja-JP" altLang="en-US"/>
          </a:p>
        </p:txBody>
      </p:sp>
    </p:spTree>
    <p:extLst>
      <p:ext uri="{BB962C8B-B14F-4D97-AF65-F5344CB8AC3E}">
        <p14:creationId xmlns:p14="http://schemas.microsoft.com/office/powerpoint/2010/main" val="1025049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次にぼやかした画像を元に戻す方法について説明します。</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18</a:t>
            </a:fld>
            <a:endParaRPr kumimoji="1" lang="ja-JP" altLang="en-US"/>
          </a:p>
        </p:txBody>
      </p:sp>
    </p:spTree>
    <p:extLst>
      <p:ext uri="{BB962C8B-B14F-4D97-AF65-F5344CB8AC3E}">
        <p14:creationId xmlns:p14="http://schemas.microsoft.com/office/powerpoint/2010/main" val="284548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次の順番で進めていきます。</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a:t>
            </a:fld>
            <a:endParaRPr kumimoji="1" lang="ja-JP" altLang="en-US"/>
          </a:p>
        </p:txBody>
      </p:sp>
    </p:spTree>
    <p:extLst>
      <p:ext uri="{BB962C8B-B14F-4D97-AF65-F5344CB8AC3E}">
        <p14:creationId xmlns:p14="http://schemas.microsoft.com/office/powerpoint/2010/main" val="425399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kumimoji="1" lang="ja-JP" altLang="en-US" sz="1200" b="0" i="0" u="none" strike="noStrike" kern="1200">
                    <a:solidFill>
                      <a:schemeClr val="tx1"/>
                    </a:solidFill>
                    <a:effectLst/>
                    <a:latin typeface="+mn-lt"/>
                    <a:ea typeface="+mn-ea"/>
                    <a:cs typeface="+mn-cs"/>
                  </a:rPr>
                  <a:t>写真の</a:t>
                </a:r>
                <a:r>
                  <a:rPr kumimoji="1" lang="en-US" altLang="ja-JP" sz="1200" b="0" i="0" u="none" strike="noStrike" kern="1200" dirty="0" err="1">
                    <a:solidFill>
                      <a:schemeClr val="tx1"/>
                    </a:solidFill>
                    <a:effectLst/>
                    <a:latin typeface="+mn-lt"/>
                    <a:ea typeface="+mn-ea"/>
                    <a:cs typeface="+mn-cs"/>
                  </a:rPr>
                  <a:t>bayes</a:t>
                </a:r>
                <a:r>
                  <a:rPr kumimoji="1" lang="ja-JP" altLang="en-US" sz="1200" b="0" i="0" u="none" strike="noStrike" kern="1200">
                    <a:solidFill>
                      <a:schemeClr val="tx1"/>
                    </a:solidFill>
                    <a:effectLst/>
                    <a:latin typeface="+mn-lt"/>
                    <a:ea typeface="+mn-ea"/>
                    <a:cs typeface="+mn-cs"/>
                  </a:rPr>
                  <a:t>推定のイメージを説明します。右図左はある原因はいくつかの結果をある確率に従って引き起こすことを示しています。つまり、クリアな画像のピクセルの明るさがぼやけたになるときにある確率に従ってピクセルの明るさが滲んでいくというモデルとして考えられます。一方で右図右はある結果の原因はいくつかの可能性が考えられることを表しています。つまりぼやけた画像のピクセルの明るさは元の画像のいくつかのピクセルから滲んできたと考えられます。右図の確率を取り直すと</a:t>
                </a:r>
                <a14:m>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𝐵</m:t>
                        </m:r>
                      </m:e>
                      <m:sub>
                        <m:r>
                          <a:rPr lang="en-US" altLang="ja-JP" b="0" i="1" smtClean="0">
                            <a:solidFill>
                              <a:prstClr val="black"/>
                            </a:solidFill>
                            <a:latin typeface="Cambria Math" panose="02040503050406030204" pitchFamily="18" charset="0"/>
                          </a:rPr>
                          <m:t>𝑖</m:t>
                        </m:r>
                      </m:sub>
                    </m:sSub>
                    <m:r>
                      <a:rPr lang="en-US" altLang="ja-JP" b="0" i="1" smtClean="0">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𝑃</m:t>
                    </m:r>
                    <m:d>
                      <m:dPr>
                        <m:ctrlPr>
                          <a:rPr lang="en-US" altLang="ja-JP" i="1">
                            <a:solidFill>
                              <a:prstClr val="black"/>
                            </a:solidFill>
                            <a:latin typeface="Cambria Math" panose="02040503050406030204" pitchFamily="18" charset="0"/>
                          </a:rPr>
                        </m:ctrlPr>
                      </m:dPr>
                      <m:e>
                        <m:r>
                          <a:rPr lang="en-US" altLang="ja-JP" i="1">
                            <a:solidFill>
                              <a:prstClr val="black"/>
                            </a:solidFill>
                            <a:latin typeface="Cambria Math" panose="02040503050406030204" pitchFamily="18" charset="0"/>
                          </a:rPr>
                          <m:t>𝑖</m:t>
                        </m:r>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𝑗</m:t>
                        </m:r>
                      </m:e>
                    </m:d>
                    <m:sSub>
                      <m:sSubPr>
                        <m:ctrlPr>
                          <a:rPr lang="en-US" altLang="ja-JP" i="1" smtClean="0">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𝐴</m:t>
                        </m:r>
                      </m:e>
                      <m:sub>
                        <m:r>
                          <a:rPr lang="en-US" altLang="ja-JP" b="0" i="1" smtClean="0">
                            <a:solidFill>
                              <a:prstClr val="black"/>
                            </a:solidFill>
                            <a:latin typeface="Cambria Math" panose="02040503050406030204" pitchFamily="18" charset="0"/>
                          </a:rPr>
                          <m:t>𝑗</m:t>
                        </m:r>
                      </m:sub>
                    </m:sSub>
                    <m:r>
                      <a:rPr lang="ja-JP" altLang="en-US" b="0" i="1" smtClean="0">
                        <a:solidFill>
                          <a:prstClr val="black"/>
                        </a:solidFill>
                        <a:latin typeface="Cambria Math" panose="02040503050406030204" pitchFamily="18" charset="0"/>
                      </a:rPr>
                      <m:t>　</m:t>
                    </m:r>
                    <m:sSub>
                      <m:sSubPr>
                        <m:ctrlPr>
                          <a:rPr lang="en-US" altLang="ja-JP" i="1">
                            <a:solidFill>
                              <a:prstClr val="black"/>
                            </a:solidFill>
                            <a:latin typeface="Cambria Math" panose="02040503050406030204" pitchFamily="18" charset="0"/>
                          </a:rPr>
                        </m:ctrlPr>
                      </m:sSubPr>
                      <m:e>
                        <m:r>
                          <a:rPr lang="ja-JP" altLang="en-US" i="1">
                            <a:solidFill>
                              <a:prstClr val="black"/>
                            </a:solidFill>
                            <a:latin typeface="Cambria Math" panose="02040503050406030204" pitchFamily="18" charset="0"/>
                          </a:rPr>
                          <m:t>、</m:t>
                        </m:r>
                        <m:r>
                          <a:rPr lang="ja-JP" altLang="en-US" b="0" i="1" smtClean="0">
                            <a:solidFill>
                              <a:prstClr val="black"/>
                            </a:solidFill>
                            <a:latin typeface="Cambria Math" panose="02040503050406030204" pitchFamily="18" charset="0"/>
                          </a:rPr>
                          <m:t>　</m:t>
                        </m:r>
                        <m:r>
                          <a:rPr lang="en-US" altLang="ja-JP" i="1">
                            <a:solidFill>
                              <a:prstClr val="black"/>
                            </a:solidFill>
                            <a:latin typeface="Cambria Math" panose="02040503050406030204" pitchFamily="18" charset="0"/>
                          </a:rPr>
                          <m:t>𝐴</m:t>
                        </m:r>
                      </m:e>
                      <m:sub>
                        <m:r>
                          <a:rPr lang="en-US" altLang="ja-JP" b="0" i="1" smtClean="0">
                            <a:solidFill>
                              <a:prstClr val="black"/>
                            </a:solidFill>
                            <a:latin typeface="Cambria Math" panose="02040503050406030204" pitchFamily="18" charset="0"/>
                          </a:rPr>
                          <m:t>𝑖</m:t>
                        </m:r>
                      </m:sub>
                    </m:sSub>
                    <m:r>
                      <a:rPr lang="en-US" altLang="ja-JP" b="0" i="1" smtClean="0">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𝑄</m:t>
                    </m:r>
                    <m:d>
                      <m:dPr>
                        <m:ctrlPr>
                          <a:rPr lang="en-US" altLang="ja-JP" i="1">
                            <a:solidFill>
                              <a:prstClr val="black"/>
                            </a:solidFill>
                            <a:latin typeface="Cambria Math" panose="02040503050406030204" pitchFamily="18" charset="0"/>
                          </a:rPr>
                        </m:ctrlPr>
                      </m:dPr>
                      <m:e>
                        <m:r>
                          <a:rPr lang="en-US" altLang="ja-JP" i="1">
                            <a:solidFill>
                              <a:prstClr val="black"/>
                            </a:solidFill>
                            <a:latin typeface="Cambria Math" panose="02040503050406030204" pitchFamily="18" charset="0"/>
                          </a:rPr>
                          <m:t>𝑖</m:t>
                        </m:r>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𝑗</m:t>
                        </m:r>
                      </m:e>
                    </m:d>
                    <m:sSub>
                      <m:sSubPr>
                        <m:ctrlPr>
                          <a:rPr lang="en-US" altLang="ja-JP" i="1">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oMath>
                </a14:m>
                <a:r>
                  <a:rPr kumimoji="1" lang="ja-JP" altLang="en-US" sz="1200" b="0" i="0" u="none" strike="noStrike" kern="1200">
                    <a:solidFill>
                      <a:schemeClr val="tx1"/>
                    </a:solidFill>
                    <a:effectLst/>
                    <a:latin typeface="+mn-lt"/>
                    <a:ea typeface="+mn-ea"/>
                    <a:cs typeface="+mn-cs"/>
                  </a:rPr>
                  <a:t>と行列の関係で表現できます。</a:t>
                </a:r>
                <a:r>
                  <a:rPr kumimoji="1" lang="en-US" altLang="ja-JP" sz="1200" b="0" i="0" u="none" strike="noStrike" kern="1200" dirty="0">
                    <a:solidFill>
                      <a:schemeClr val="tx1"/>
                    </a:solidFill>
                    <a:effectLst/>
                    <a:latin typeface="+mn-lt"/>
                    <a:ea typeface="+mn-ea"/>
                    <a:cs typeface="+mn-cs"/>
                  </a:rPr>
                  <a:t>P( </a:t>
                </a:r>
                <a:r>
                  <a:rPr kumimoji="1" lang="en-US" altLang="ja-JP" sz="1200" b="0" i="0" u="none" strike="noStrike" kern="1200" dirty="0" err="1">
                    <a:solidFill>
                      <a:schemeClr val="tx1"/>
                    </a:solidFill>
                    <a:effectLst/>
                    <a:latin typeface="+mn-lt"/>
                    <a:ea typeface="+mn-ea"/>
                    <a:cs typeface="+mn-cs"/>
                  </a:rPr>
                  <a:t>i</a:t>
                </a:r>
                <a:r>
                  <a:rPr kumimoji="1" lang="en-US" altLang="ja-JP" sz="1200" b="0" i="0" u="none" strike="noStrike" kern="1200" dirty="0">
                    <a:solidFill>
                      <a:schemeClr val="tx1"/>
                    </a:solidFill>
                    <a:effectLst/>
                    <a:latin typeface="+mn-lt"/>
                    <a:ea typeface="+mn-ea"/>
                    <a:cs typeface="+mn-cs"/>
                  </a:rPr>
                  <a:t> , j)</a:t>
                </a:r>
                <a:r>
                  <a:rPr kumimoji="1" lang="ja-JP" altLang="en-US" sz="1200" b="0" i="0" u="none" strike="noStrike" kern="1200">
                    <a:solidFill>
                      <a:schemeClr val="tx1"/>
                    </a:solidFill>
                    <a:effectLst/>
                    <a:latin typeface="+mn-lt"/>
                    <a:ea typeface="+mn-ea"/>
                    <a:cs typeface="+mn-cs"/>
                  </a:rPr>
                  <a:t>と</a:t>
                </a:r>
                <a:r>
                  <a:rPr kumimoji="1" lang="en-US" altLang="ja-JP" sz="1200" b="0" i="0" u="none" strike="noStrike" kern="1200" dirty="0">
                    <a:solidFill>
                      <a:schemeClr val="tx1"/>
                    </a:solidFill>
                    <a:effectLst/>
                    <a:latin typeface="+mn-lt"/>
                    <a:ea typeface="+mn-ea"/>
                    <a:cs typeface="+mn-cs"/>
                  </a:rPr>
                  <a:t>Q( </a:t>
                </a:r>
                <a:r>
                  <a:rPr kumimoji="1" lang="en-US" altLang="ja-JP" sz="1200" b="0" i="0" u="none" strike="noStrike" kern="1200" dirty="0" err="1">
                    <a:solidFill>
                      <a:schemeClr val="tx1"/>
                    </a:solidFill>
                    <a:effectLst/>
                    <a:latin typeface="+mn-lt"/>
                    <a:ea typeface="+mn-ea"/>
                    <a:cs typeface="+mn-cs"/>
                  </a:rPr>
                  <a:t>i</a:t>
                </a:r>
                <a:r>
                  <a:rPr kumimoji="1" lang="en-US" altLang="ja-JP" sz="1200" b="0" i="0" u="none" strike="noStrike" kern="1200" dirty="0">
                    <a:solidFill>
                      <a:schemeClr val="tx1"/>
                    </a:solidFill>
                    <a:effectLst/>
                    <a:latin typeface="+mn-lt"/>
                    <a:ea typeface="+mn-ea"/>
                    <a:cs typeface="+mn-cs"/>
                  </a:rPr>
                  <a:t> , j)</a:t>
                </a:r>
                <a:r>
                  <a:rPr kumimoji="1" lang="ja-JP" altLang="en-US" sz="1200" b="0" i="0" u="none" strike="noStrike" kern="1200">
                    <a:solidFill>
                      <a:schemeClr val="tx1"/>
                    </a:solidFill>
                    <a:effectLst/>
                    <a:latin typeface="+mn-lt"/>
                    <a:ea typeface="+mn-ea"/>
                    <a:cs typeface="+mn-cs"/>
                  </a:rPr>
                  <a:t>は互いに逆行列の関係となります。</a:t>
                </a:r>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ここの説明は、ある原因はいくつかの結果を引き起こし得る（右向き）、</a:t>
                </a:r>
                <a:br>
                  <a:rPr lang="ja-JP" altLang="en-US"/>
                </a:br>
                <a:r>
                  <a:rPr kumimoji="1" lang="ja-JP" altLang="en-US" sz="1200" b="0" i="0" u="none" strike="noStrike" kern="1200">
                    <a:solidFill>
                      <a:schemeClr val="tx1"/>
                    </a:solidFill>
                    <a:effectLst/>
                    <a:latin typeface="+mn-lt"/>
                    <a:ea typeface="+mn-ea"/>
                    <a:cs typeface="+mn-cs"/>
                  </a:rPr>
                  <a:t>ある結果の原因はいくつかの可能性が考えられる（左向き）ということだと思います。</a:t>
                </a:r>
                <a:br>
                  <a:rPr lang="ja-JP" altLang="en-US"/>
                </a:br>
                <a:r>
                  <a:rPr kumimoji="1" lang="ja-JP" altLang="en-US" sz="1200" b="0" i="0" u="none" strike="noStrike" kern="1200">
                    <a:solidFill>
                      <a:schemeClr val="tx1"/>
                    </a:solidFill>
                    <a:effectLst/>
                    <a:latin typeface="+mn-lt"/>
                    <a:ea typeface="+mn-ea"/>
                    <a:cs typeface="+mn-cs"/>
                  </a:rPr>
                  <a:t>原因 </a:t>
                </a:r>
                <a:r>
                  <a:rPr kumimoji="1" lang="fr-FR" altLang="ja-JP" sz="1200" b="0" i="0" u="none" strike="noStrike" kern="1200" dirty="0" err="1">
                    <a:solidFill>
                      <a:schemeClr val="tx1"/>
                    </a:solidFill>
                    <a:effectLst/>
                    <a:latin typeface="+mn-lt"/>
                    <a:ea typeface="+mn-ea"/>
                    <a:cs typeface="+mn-cs"/>
                  </a:rPr>
                  <a:t>A_i</a:t>
                </a:r>
                <a:r>
                  <a:rPr kumimoji="1" lang="ja-JP" altLang="en-US" sz="1200" b="0" i="0" u="none" strike="noStrike" kern="1200">
                    <a:solidFill>
                      <a:schemeClr val="tx1"/>
                    </a:solidFill>
                    <a:effectLst/>
                    <a:latin typeface="+mn-lt"/>
                    <a:ea typeface="+mn-ea"/>
                    <a:cs typeface="+mn-cs"/>
                  </a:rPr>
                  <a:t>が結果</a:t>
                </a:r>
                <a:r>
                  <a:rPr kumimoji="1" lang="fr-FR" altLang="ja-JP" sz="1200" b="0" i="0" u="none" strike="noStrike" kern="1200" dirty="0" err="1">
                    <a:solidFill>
                      <a:schemeClr val="tx1"/>
                    </a:solidFill>
                    <a:effectLst/>
                    <a:latin typeface="+mn-lt"/>
                    <a:ea typeface="+mn-ea"/>
                    <a:cs typeface="+mn-cs"/>
                  </a:rPr>
                  <a:t>B_j</a:t>
                </a:r>
                <a:r>
                  <a:rPr kumimoji="1" lang="ja-JP" altLang="en-US" sz="1200" b="0" i="0" u="none" strike="noStrike" kern="1200">
                    <a:solidFill>
                      <a:schemeClr val="tx1"/>
                    </a:solidFill>
                    <a:effectLst/>
                    <a:latin typeface="+mn-lt"/>
                    <a:ea typeface="+mn-ea"/>
                    <a:cs typeface="+mn-cs"/>
                  </a:rPr>
                  <a:t>を引き起こす確率</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B_j|A_i</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j,i</a:t>
                </a:r>
                <a:r>
                  <a:rPr kumimoji="1" lang="fr-FR" altLang="ja-JP" sz="1200" b="0" i="0" u="none" strike="noStrike" kern="1200" dirty="0">
                    <a:solidFill>
                      <a:schemeClr val="tx1"/>
                    </a:solidFill>
                    <a:effectLst/>
                    <a:latin typeface="+mn-lt"/>
                    <a:ea typeface="+mn-ea"/>
                    <a:cs typeface="+mn-cs"/>
                  </a:rPr>
                  <a:t>)</a:t>
                </a:r>
                <a:br>
                  <a:rPr lang="fr-FR" altLang="ja-JP" dirty="0"/>
                </a:br>
                <a:r>
                  <a:rPr kumimoji="1" lang="ja-JP" altLang="en-US" sz="1200" b="0" i="0" u="none" strike="noStrike" kern="1200">
                    <a:solidFill>
                      <a:schemeClr val="tx1"/>
                    </a:solidFill>
                    <a:effectLst/>
                    <a:latin typeface="+mn-lt"/>
                    <a:ea typeface="+mn-ea"/>
                    <a:cs typeface="+mn-cs"/>
                  </a:rPr>
                  <a:t>結果 </a:t>
                </a:r>
                <a:r>
                  <a:rPr kumimoji="1" lang="fr-FR" altLang="ja-JP" sz="1200" b="0" i="0" u="none" strike="noStrike" kern="1200" dirty="0" err="1">
                    <a:solidFill>
                      <a:schemeClr val="tx1"/>
                    </a:solidFill>
                    <a:effectLst/>
                    <a:latin typeface="+mn-lt"/>
                    <a:ea typeface="+mn-ea"/>
                    <a:cs typeface="+mn-cs"/>
                  </a:rPr>
                  <a:t>B_i</a:t>
                </a:r>
                <a:r>
                  <a:rPr kumimoji="1" lang="ja-JP" altLang="en-US" sz="1200" b="0" i="0" u="none" strike="noStrike" kern="1200">
                    <a:solidFill>
                      <a:schemeClr val="tx1"/>
                    </a:solidFill>
                    <a:effectLst/>
                    <a:latin typeface="+mn-lt"/>
                    <a:ea typeface="+mn-ea"/>
                    <a:cs typeface="+mn-cs"/>
                  </a:rPr>
                  <a:t>の原因が</a:t>
                </a:r>
                <a:r>
                  <a:rPr kumimoji="1" lang="fr-FR" altLang="ja-JP" sz="1200" b="0" i="0" u="none" strike="noStrike" kern="1200" dirty="0" err="1">
                    <a:solidFill>
                      <a:schemeClr val="tx1"/>
                    </a:solidFill>
                    <a:effectLst/>
                    <a:latin typeface="+mn-lt"/>
                    <a:ea typeface="+mn-ea"/>
                    <a:cs typeface="+mn-cs"/>
                  </a:rPr>
                  <a:t>A_j</a:t>
                </a:r>
                <a:r>
                  <a:rPr kumimoji="1" lang="ja-JP" altLang="en-US" sz="1200" b="0" i="0" u="none" strike="noStrike" kern="1200">
                    <a:solidFill>
                      <a:schemeClr val="tx1"/>
                    </a:solidFill>
                    <a:effectLst/>
                    <a:latin typeface="+mn-lt"/>
                    <a:ea typeface="+mn-ea"/>
                    <a:cs typeface="+mn-cs"/>
                  </a:rPr>
                  <a:t>である確率</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A_j|B_i</a:t>
                </a:r>
                <a:r>
                  <a:rPr kumimoji="1" lang="fr-FR" altLang="ja-JP" sz="1200" b="0" i="0" u="none" strike="noStrike" kern="1200" dirty="0">
                    <a:solidFill>
                      <a:schemeClr val="tx1"/>
                    </a:solidFill>
                    <a:effectLst/>
                    <a:latin typeface="+mn-lt"/>
                    <a:ea typeface="+mn-ea"/>
                    <a:cs typeface="+mn-cs"/>
                  </a:rPr>
                  <a:t>)=Q(</a:t>
                </a:r>
                <a:r>
                  <a:rPr kumimoji="1" lang="fr-FR" altLang="ja-JP" sz="1200" b="0" i="0" u="none" strike="noStrike" kern="1200" dirty="0" err="1">
                    <a:solidFill>
                      <a:schemeClr val="tx1"/>
                    </a:solidFill>
                    <a:effectLst/>
                    <a:latin typeface="+mn-lt"/>
                    <a:ea typeface="+mn-ea"/>
                    <a:cs typeface="+mn-cs"/>
                  </a:rPr>
                  <a:t>j,i</a:t>
                </a:r>
                <a:r>
                  <a:rPr kumimoji="1" lang="fr-FR" altLang="ja-JP" sz="1200" b="0" i="0" u="none" strike="noStrike" kern="1200" dirty="0">
                    <a:solidFill>
                      <a:schemeClr val="tx1"/>
                    </a:solidFill>
                    <a:effectLst/>
                    <a:latin typeface="+mn-lt"/>
                    <a:ea typeface="+mn-ea"/>
                    <a:cs typeface="+mn-cs"/>
                  </a:rPr>
                  <a:t>)</a:t>
                </a:r>
                <a:br>
                  <a:rPr lang="fr-FR" altLang="ja-JP" dirty="0"/>
                </a:br>
                <a:r>
                  <a:rPr kumimoji="1" lang="ja-JP" altLang="en-US" sz="1200" b="0" i="0" u="none" strike="noStrike" kern="1200">
                    <a:solidFill>
                      <a:schemeClr val="tx1"/>
                    </a:solidFill>
                    <a:effectLst/>
                    <a:latin typeface="+mn-lt"/>
                    <a:ea typeface="+mn-ea"/>
                    <a:cs typeface="+mn-cs"/>
                  </a:rPr>
                  <a:t>ということです。記号を</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i,j</a:t>
                </a:r>
                <a:r>
                  <a:rPr kumimoji="1" lang="fr-FR" altLang="ja-JP" sz="1200" b="0" i="0" u="none" strike="noStrike" kern="1200" dirty="0">
                    <a:solidFill>
                      <a:schemeClr val="tx1"/>
                    </a:solidFill>
                    <a:effectLst/>
                    <a:latin typeface="+mn-lt"/>
                    <a:ea typeface="+mn-ea"/>
                    <a:cs typeface="+mn-cs"/>
                  </a:rPr>
                  <a:t>), Q(</a:t>
                </a:r>
                <a:r>
                  <a:rPr kumimoji="1" lang="fr-FR" altLang="ja-JP" sz="1200" b="0" i="0" u="none" strike="noStrike" kern="1200" dirty="0" err="1">
                    <a:solidFill>
                      <a:schemeClr val="tx1"/>
                    </a:solidFill>
                    <a:effectLst/>
                    <a:latin typeface="+mn-lt"/>
                    <a:ea typeface="+mn-ea"/>
                    <a:cs typeface="+mn-cs"/>
                  </a:rPr>
                  <a:t>i,j</a:t>
                </a:r>
                <a:r>
                  <a:rPr kumimoji="1" lang="fr-FR"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と取り直すと</a:t>
                </a:r>
                <a:br>
                  <a:rPr lang="ja-JP" altLang="en-US"/>
                </a:br>
                <a:r>
                  <a:rPr kumimoji="1" lang="fr-FR" altLang="ja-JP" sz="1200" b="0" i="0" u="none" strike="noStrike" kern="1200" dirty="0">
                    <a:solidFill>
                      <a:schemeClr val="tx1"/>
                    </a:solidFill>
                    <a:effectLst/>
                    <a:latin typeface="+mn-lt"/>
                    <a:ea typeface="+mn-ea"/>
                    <a:cs typeface="+mn-cs"/>
                  </a:rPr>
                  <a:t>B_ i=P(i ,j)A_ j</a:t>
                </a:r>
                <a:br>
                  <a:rPr lang="fr-FR" altLang="ja-JP" dirty="0"/>
                </a:br>
                <a:r>
                  <a:rPr kumimoji="1" lang="fr-FR" altLang="ja-JP" sz="1200" b="0" i="0" u="none" strike="noStrike" kern="1200" dirty="0">
                    <a:solidFill>
                      <a:schemeClr val="tx1"/>
                    </a:solidFill>
                    <a:effectLst/>
                    <a:latin typeface="+mn-lt"/>
                    <a:ea typeface="+mn-ea"/>
                    <a:cs typeface="+mn-cs"/>
                  </a:rPr>
                  <a:t>A_ i=Q(i ,j)B_ j</a:t>
                </a:r>
                <a:br>
                  <a:rPr lang="fr-FR" altLang="ja-JP" dirty="0"/>
                </a:br>
                <a:r>
                  <a:rPr kumimoji="1" lang="ja-JP" altLang="en-US" sz="1200" b="0" i="0" u="none" strike="noStrike" kern="1200">
                    <a:solidFill>
                      <a:schemeClr val="tx1"/>
                    </a:solidFill>
                    <a:effectLst/>
                    <a:latin typeface="+mn-lt"/>
                    <a:ea typeface="+mn-ea"/>
                    <a:cs typeface="+mn-cs"/>
                  </a:rPr>
                  <a:t>と行列の形で表現できます。</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i,j</a:t>
                </a:r>
                <a:r>
                  <a:rPr kumimoji="1" lang="fr-FR"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と</a:t>
                </a:r>
                <a:r>
                  <a:rPr kumimoji="1" lang="fr-FR" altLang="ja-JP" sz="1200" b="0" i="0" u="none" strike="noStrike" kern="1200" dirty="0">
                    <a:solidFill>
                      <a:schemeClr val="tx1"/>
                    </a:solidFill>
                    <a:effectLst/>
                    <a:latin typeface="+mn-lt"/>
                    <a:ea typeface="+mn-ea"/>
                    <a:cs typeface="+mn-cs"/>
                  </a:rPr>
                  <a:t>Q(</a:t>
                </a:r>
                <a:r>
                  <a:rPr kumimoji="1" lang="fr-FR" altLang="ja-JP" sz="1200" b="0" i="0" u="none" strike="noStrike" kern="1200" dirty="0" err="1">
                    <a:solidFill>
                      <a:schemeClr val="tx1"/>
                    </a:solidFill>
                    <a:effectLst/>
                    <a:latin typeface="+mn-lt"/>
                    <a:ea typeface="+mn-ea"/>
                    <a:cs typeface="+mn-cs"/>
                  </a:rPr>
                  <a:t>i,j</a:t>
                </a:r>
                <a:r>
                  <a:rPr kumimoji="1" lang="fr-FR"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は互いに逆行列の関係です。</a:t>
                </a:r>
                <a:endParaRPr kumimoji="1" lang="ja-JP" altLang="en-US"/>
              </a:p>
            </p:txBody>
          </p:sp>
        </mc:Choice>
        <mc:Fallback xmlns="">
          <p:sp>
            <p:nvSpPr>
              <p:cNvPr id="3" name="ノート プレースホルダー 2"/>
              <p:cNvSpPr>
                <a:spLocks noGrp="1"/>
              </p:cNvSpPr>
              <p:nvPr>
                <p:ph type="body" idx="1"/>
              </p:nvPr>
            </p:nvSpPr>
            <p:spPr/>
            <p:txBody>
              <a:bodyPr/>
              <a:lstStyle/>
              <a:p>
                <a:pPr marL="0" indent="0">
                  <a:buNone/>
                </a:pPr>
                <a:r>
                  <a:rPr kumimoji="1" lang="ja-JP" altLang="en-US" sz="1200" b="0" i="0" u="none" strike="noStrike" kern="1200">
                    <a:solidFill>
                      <a:schemeClr val="tx1"/>
                    </a:solidFill>
                    <a:effectLst/>
                    <a:latin typeface="+mn-lt"/>
                    <a:ea typeface="+mn-ea"/>
                    <a:cs typeface="+mn-cs"/>
                  </a:rPr>
                  <a:t>写真の</a:t>
                </a:r>
                <a:r>
                  <a:rPr kumimoji="1" lang="en-US" altLang="ja-JP" sz="1200" b="0" i="0" u="none" strike="noStrike" kern="1200" dirty="0" err="1">
                    <a:solidFill>
                      <a:schemeClr val="tx1"/>
                    </a:solidFill>
                    <a:effectLst/>
                    <a:latin typeface="+mn-lt"/>
                    <a:ea typeface="+mn-ea"/>
                    <a:cs typeface="+mn-cs"/>
                  </a:rPr>
                  <a:t>bayes</a:t>
                </a:r>
                <a:r>
                  <a:rPr kumimoji="1" lang="ja-JP" altLang="en-US" sz="1200" b="0" i="0" u="none" strike="noStrike" kern="1200">
                    <a:solidFill>
                      <a:schemeClr val="tx1"/>
                    </a:solidFill>
                    <a:effectLst/>
                    <a:latin typeface="+mn-lt"/>
                    <a:ea typeface="+mn-ea"/>
                    <a:cs typeface="+mn-cs"/>
                  </a:rPr>
                  <a:t>推定のイメージを説明します。右図左はある原因はいくつかの結果をある確率に従って引き起こすことを示しています。つまり、クリアな画像のピクセルの明るさがぼやけたになるときにある確率に従ってピクセルの明るさが滲んでいくというモデルとして考えられます。一方で右図右はある結果の原因はいくつかの可能性が考えられることを表しています。つまりぼやけた画像のピクセルの明るさは元の画像のいくつかのピクセルから滲んできたと考えられます。右図の確率を取り直すと</a:t>
                </a:r>
                <a:r>
                  <a:rPr lang="en-US" altLang="ja-JP" b="0" i="0">
                    <a:solidFill>
                      <a:prstClr val="black"/>
                    </a:solidFill>
                    <a:latin typeface="Cambria Math" panose="02040503050406030204" pitchFamily="18" charset="0"/>
                  </a:rPr>
                  <a:t>𝐵_𝑖=𝑃</a:t>
                </a:r>
                <a:r>
                  <a:rPr lang="en-US" altLang="ja-JP" i="0">
                    <a:solidFill>
                      <a:prstClr val="black"/>
                    </a:solidFill>
                    <a:latin typeface="Cambria Math" panose="02040503050406030204" pitchFamily="18" charset="0"/>
                  </a:rPr>
                  <a:t>(𝑖,𝑗) </a:t>
                </a:r>
                <a:r>
                  <a:rPr lang="en-US" altLang="ja-JP" b="0" i="0">
                    <a:solidFill>
                      <a:prstClr val="black"/>
                    </a:solidFill>
                    <a:latin typeface="Cambria Math" panose="02040503050406030204" pitchFamily="18" charset="0"/>
                  </a:rPr>
                  <a:t>𝐴_𝑗</a:t>
                </a:r>
                <a:r>
                  <a:rPr lang="ja-JP" altLang="en-US" b="0" i="0">
                    <a:solidFill>
                      <a:prstClr val="black"/>
                    </a:solidFill>
                    <a:latin typeface="Cambria Math" panose="02040503050406030204" pitchFamily="18" charset="0"/>
                  </a:rPr>
                  <a:t>　</a:t>
                </a:r>
                <a:r>
                  <a:rPr lang="en-US" altLang="ja-JP" i="0">
                    <a:solidFill>
                      <a:prstClr val="black"/>
                    </a:solidFill>
                    <a:latin typeface="Cambria Math" panose="02040503050406030204" pitchFamily="18" charset="0"/>
                  </a:rPr>
                  <a:t>〖</a:t>
                </a:r>
                <a:r>
                  <a:rPr lang="ja-JP" altLang="en-US" i="0">
                    <a:solidFill>
                      <a:prstClr val="black"/>
                    </a:solidFill>
                    <a:latin typeface="Cambria Math" panose="02040503050406030204" pitchFamily="18" charset="0"/>
                  </a:rPr>
                  <a:t>、</a:t>
                </a:r>
                <a:r>
                  <a:rPr lang="ja-JP" altLang="en-US" b="0" i="0">
                    <a:solidFill>
                      <a:prstClr val="black"/>
                    </a:solidFill>
                    <a:latin typeface="Cambria Math" panose="02040503050406030204" pitchFamily="18" charset="0"/>
                  </a:rPr>
                  <a:t>　</a:t>
                </a:r>
                <a:r>
                  <a:rPr lang="en-US" altLang="ja-JP" i="0">
                    <a:solidFill>
                      <a:prstClr val="black"/>
                    </a:solidFill>
                    <a:latin typeface="Cambria Math" panose="02040503050406030204" pitchFamily="18" charset="0"/>
                  </a:rPr>
                  <a:t>𝐴〗_</a:t>
                </a:r>
                <a:r>
                  <a:rPr lang="en-US" altLang="ja-JP" b="0" i="0">
                    <a:solidFill>
                      <a:prstClr val="black"/>
                    </a:solidFill>
                    <a:latin typeface="Cambria Math" panose="02040503050406030204" pitchFamily="18" charset="0"/>
                  </a:rPr>
                  <a:t>𝑖=</a:t>
                </a:r>
                <a:r>
                  <a:rPr lang="en-US" altLang="ja-JP" i="0">
                    <a:solidFill>
                      <a:prstClr val="black"/>
                    </a:solidFill>
                    <a:latin typeface="Cambria Math" panose="02040503050406030204" pitchFamily="18" charset="0"/>
                  </a:rPr>
                  <a:t>𝑄(𝑖,𝑗) </a:t>
                </a:r>
                <a:r>
                  <a:rPr lang="en-US" altLang="ja-JP" b="0" i="0">
                    <a:solidFill>
                      <a:prstClr val="black"/>
                    </a:solidFill>
                    <a:latin typeface="Cambria Math" panose="02040503050406030204" pitchFamily="18" charset="0"/>
                  </a:rPr>
                  <a:t>𝐵_</a:t>
                </a:r>
                <a:r>
                  <a:rPr lang="en-US" altLang="ja-JP" i="0">
                    <a:solidFill>
                      <a:prstClr val="black"/>
                    </a:solidFill>
                    <a:latin typeface="Cambria Math" panose="02040503050406030204" pitchFamily="18" charset="0"/>
                  </a:rPr>
                  <a:t>𝑗</a:t>
                </a:r>
                <a:r>
                  <a:rPr kumimoji="1" lang="ja-JP" altLang="en-US" sz="1200" b="0" i="0" u="none" strike="noStrike" kern="1200">
                    <a:solidFill>
                      <a:schemeClr val="tx1"/>
                    </a:solidFill>
                    <a:effectLst/>
                    <a:latin typeface="+mn-lt"/>
                    <a:ea typeface="+mn-ea"/>
                    <a:cs typeface="+mn-cs"/>
                  </a:rPr>
                  <a:t>と行列の関係で表現できます。</a:t>
                </a:r>
                <a:r>
                  <a:rPr kumimoji="1" lang="en-US" altLang="ja-JP" sz="1200" b="0" i="0" u="none" strike="noStrike" kern="1200" dirty="0">
                    <a:solidFill>
                      <a:schemeClr val="tx1"/>
                    </a:solidFill>
                    <a:effectLst/>
                    <a:latin typeface="+mn-lt"/>
                    <a:ea typeface="+mn-ea"/>
                    <a:cs typeface="+mn-cs"/>
                  </a:rPr>
                  <a:t>P( </a:t>
                </a:r>
                <a:r>
                  <a:rPr kumimoji="1" lang="en-US" altLang="ja-JP" sz="1200" b="0" i="0" u="none" strike="noStrike" kern="1200" dirty="0" err="1">
                    <a:solidFill>
                      <a:schemeClr val="tx1"/>
                    </a:solidFill>
                    <a:effectLst/>
                    <a:latin typeface="+mn-lt"/>
                    <a:ea typeface="+mn-ea"/>
                    <a:cs typeface="+mn-cs"/>
                  </a:rPr>
                  <a:t>i</a:t>
                </a:r>
                <a:r>
                  <a:rPr kumimoji="1" lang="en-US" altLang="ja-JP" sz="1200" b="0" i="0" u="none" strike="noStrike" kern="1200" dirty="0">
                    <a:solidFill>
                      <a:schemeClr val="tx1"/>
                    </a:solidFill>
                    <a:effectLst/>
                    <a:latin typeface="+mn-lt"/>
                    <a:ea typeface="+mn-ea"/>
                    <a:cs typeface="+mn-cs"/>
                  </a:rPr>
                  <a:t> , j)</a:t>
                </a:r>
                <a:r>
                  <a:rPr kumimoji="1" lang="ja-JP" altLang="en-US" sz="1200" b="0" i="0" u="none" strike="noStrike" kern="1200">
                    <a:solidFill>
                      <a:schemeClr val="tx1"/>
                    </a:solidFill>
                    <a:effectLst/>
                    <a:latin typeface="+mn-lt"/>
                    <a:ea typeface="+mn-ea"/>
                    <a:cs typeface="+mn-cs"/>
                  </a:rPr>
                  <a:t>と</a:t>
                </a:r>
                <a:r>
                  <a:rPr kumimoji="1" lang="en-US" altLang="ja-JP" sz="1200" b="0" i="0" u="none" strike="noStrike" kern="1200" dirty="0">
                    <a:solidFill>
                      <a:schemeClr val="tx1"/>
                    </a:solidFill>
                    <a:effectLst/>
                    <a:latin typeface="+mn-lt"/>
                    <a:ea typeface="+mn-ea"/>
                    <a:cs typeface="+mn-cs"/>
                  </a:rPr>
                  <a:t>Q( </a:t>
                </a:r>
                <a:r>
                  <a:rPr kumimoji="1" lang="en-US" altLang="ja-JP" sz="1200" b="0" i="0" u="none" strike="noStrike" kern="1200" dirty="0" err="1">
                    <a:solidFill>
                      <a:schemeClr val="tx1"/>
                    </a:solidFill>
                    <a:effectLst/>
                    <a:latin typeface="+mn-lt"/>
                    <a:ea typeface="+mn-ea"/>
                    <a:cs typeface="+mn-cs"/>
                  </a:rPr>
                  <a:t>i</a:t>
                </a:r>
                <a:r>
                  <a:rPr kumimoji="1" lang="en-US" altLang="ja-JP" sz="1200" b="0" i="0" u="none" strike="noStrike" kern="1200" dirty="0">
                    <a:solidFill>
                      <a:schemeClr val="tx1"/>
                    </a:solidFill>
                    <a:effectLst/>
                    <a:latin typeface="+mn-lt"/>
                    <a:ea typeface="+mn-ea"/>
                    <a:cs typeface="+mn-cs"/>
                  </a:rPr>
                  <a:t> , j)</a:t>
                </a:r>
                <a:r>
                  <a:rPr kumimoji="1" lang="ja-JP" altLang="en-US" sz="1200" b="0" i="0" u="none" strike="noStrike" kern="1200">
                    <a:solidFill>
                      <a:schemeClr val="tx1"/>
                    </a:solidFill>
                    <a:effectLst/>
                    <a:latin typeface="+mn-lt"/>
                    <a:ea typeface="+mn-ea"/>
                    <a:cs typeface="+mn-cs"/>
                  </a:rPr>
                  <a:t>は互いに逆行列の関係となります。</a:t>
                </a:r>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ここの説明は、ある原因はいくつかの結果を引き起こし得る（右向き）、</a:t>
                </a:r>
                <a:br>
                  <a:rPr lang="ja-JP" altLang="en-US"/>
                </a:br>
                <a:r>
                  <a:rPr kumimoji="1" lang="ja-JP" altLang="en-US" sz="1200" b="0" i="0" u="none" strike="noStrike" kern="1200">
                    <a:solidFill>
                      <a:schemeClr val="tx1"/>
                    </a:solidFill>
                    <a:effectLst/>
                    <a:latin typeface="+mn-lt"/>
                    <a:ea typeface="+mn-ea"/>
                    <a:cs typeface="+mn-cs"/>
                  </a:rPr>
                  <a:t>ある結果の原因はいくつかの可能性が考えられる（左向き）ということだと思います。</a:t>
                </a:r>
                <a:br>
                  <a:rPr lang="ja-JP" altLang="en-US"/>
                </a:br>
                <a:r>
                  <a:rPr kumimoji="1" lang="ja-JP" altLang="en-US" sz="1200" b="0" i="0" u="none" strike="noStrike" kern="1200">
                    <a:solidFill>
                      <a:schemeClr val="tx1"/>
                    </a:solidFill>
                    <a:effectLst/>
                    <a:latin typeface="+mn-lt"/>
                    <a:ea typeface="+mn-ea"/>
                    <a:cs typeface="+mn-cs"/>
                  </a:rPr>
                  <a:t>原因 </a:t>
                </a:r>
                <a:r>
                  <a:rPr kumimoji="1" lang="fr-FR" altLang="ja-JP" sz="1200" b="0" i="0" u="none" strike="noStrike" kern="1200" dirty="0" err="1">
                    <a:solidFill>
                      <a:schemeClr val="tx1"/>
                    </a:solidFill>
                    <a:effectLst/>
                    <a:latin typeface="+mn-lt"/>
                    <a:ea typeface="+mn-ea"/>
                    <a:cs typeface="+mn-cs"/>
                  </a:rPr>
                  <a:t>A_i</a:t>
                </a:r>
                <a:r>
                  <a:rPr kumimoji="1" lang="ja-JP" altLang="en-US" sz="1200" b="0" i="0" u="none" strike="noStrike" kern="1200">
                    <a:solidFill>
                      <a:schemeClr val="tx1"/>
                    </a:solidFill>
                    <a:effectLst/>
                    <a:latin typeface="+mn-lt"/>
                    <a:ea typeface="+mn-ea"/>
                    <a:cs typeface="+mn-cs"/>
                  </a:rPr>
                  <a:t>が結果</a:t>
                </a:r>
                <a:r>
                  <a:rPr kumimoji="1" lang="fr-FR" altLang="ja-JP" sz="1200" b="0" i="0" u="none" strike="noStrike" kern="1200" dirty="0" err="1">
                    <a:solidFill>
                      <a:schemeClr val="tx1"/>
                    </a:solidFill>
                    <a:effectLst/>
                    <a:latin typeface="+mn-lt"/>
                    <a:ea typeface="+mn-ea"/>
                    <a:cs typeface="+mn-cs"/>
                  </a:rPr>
                  <a:t>B_j</a:t>
                </a:r>
                <a:r>
                  <a:rPr kumimoji="1" lang="ja-JP" altLang="en-US" sz="1200" b="0" i="0" u="none" strike="noStrike" kern="1200">
                    <a:solidFill>
                      <a:schemeClr val="tx1"/>
                    </a:solidFill>
                    <a:effectLst/>
                    <a:latin typeface="+mn-lt"/>
                    <a:ea typeface="+mn-ea"/>
                    <a:cs typeface="+mn-cs"/>
                  </a:rPr>
                  <a:t>を引き起こす確率</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B_j|A_i</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j,i</a:t>
                </a:r>
                <a:r>
                  <a:rPr kumimoji="1" lang="fr-FR" altLang="ja-JP" sz="1200" b="0" i="0" u="none" strike="noStrike" kern="1200" dirty="0">
                    <a:solidFill>
                      <a:schemeClr val="tx1"/>
                    </a:solidFill>
                    <a:effectLst/>
                    <a:latin typeface="+mn-lt"/>
                    <a:ea typeface="+mn-ea"/>
                    <a:cs typeface="+mn-cs"/>
                  </a:rPr>
                  <a:t>)</a:t>
                </a:r>
                <a:br>
                  <a:rPr lang="fr-FR" altLang="ja-JP" dirty="0"/>
                </a:br>
                <a:r>
                  <a:rPr kumimoji="1" lang="ja-JP" altLang="en-US" sz="1200" b="0" i="0" u="none" strike="noStrike" kern="1200">
                    <a:solidFill>
                      <a:schemeClr val="tx1"/>
                    </a:solidFill>
                    <a:effectLst/>
                    <a:latin typeface="+mn-lt"/>
                    <a:ea typeface="+mn-ea"/>
                    <a:cs typeface="+mn-cs"/>
                  </a:rPr>
                  <a:t>結果 </a:t>
                </a:r>
                <a:r>
                  <a:rPr kumimoji="1" lang="fr-FR" altLang="ja-JP" sz="1200" b="0" i="0" u="none" strike="noStrike" kern="1200" dirty="0" err="1">
                    <a:solidFill>
                      <a:schemeClr val="tx1"/>
                    </a:solidFill>
                    <a:effectLst/>
                    <a:latin typeface="+mn-lt"/>
                    <a:ea typeface="+mn-ea"/>
                    <a:cs typeface="+mn-cs"/>
                  </a:rPr>
                  <a:t>B_i</a:t>
                </a:r>
                <a:r>
                  <a:rPr kumimoji="1" lang="ja-JP" altLang="en-US" sz="1200" b="0" i="0" u="none" strike="noStrike" kern="1200">
                    <a:solidFill>
                      <a:schemeClr val="tx1"/>
                    </a:solidFill>
                    <a:effectLst/>
                    <a:latin typeface="+mn-lt"/>
                    <a:ea typeface="+mn-ea"/>
                    <a:cs typeface="+mn-cs"/>
                  </a:rPr>
                  <a:t>の原因が</a:t>
                </a:r>
                <a:r>
                  <a:rPr kumimoji="1" lang="fr-FR" altLang="ja-JP" sz="1200" b="0" i="0" u="none" strike="noStrike" kern="1200" dirty="0" err="1">
                    <a:solidFill>
                      <a:schemeClr val="tx1"/>
                    </a:solidFill>
                    <a:effectLst/>
                    <a:latin typeface="+mn-lt"/>
                    <a:ea typeface="+mn-ea"/>
                    <a:cs typeface="+mn-cs"/>
                  </a:rPr>
                  <a:t>A_j</a:t>
                </a:r>
                <a:r>
                  <a:rPr kumimoji="1" lang="ja-JP" altLang="en-US" sz="1200" b="0" i="0" u="none" strike="noStrike" kern="1200">
                    <a:solidFill>
                      <a:schemeClr val="tx1"/>
                    </a:solidFill>
                    <a:effectLst/>
                    <a:latin typeface="+mn-lt"/>
                    <a:ea typeface="+mn-ea"/>
                    <a:cs typeface="+mn-cs"/>
                  </a:rPr>
                  <a:t>である確率</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A_j|B_i</a:t>
                </a:r>
                <a:r>
                  <a:rPr kumimoji="1" lang="fr-FR" altLang="ja-JP" sz="1200" b="0" i="0" u="none" strike="noStrike" kern="1200" dirty="0">
                    <a:solidFill>
                      <a:schemeClr val="tx1"/>
                    </a:solidFill>
                    <a:effectLst/>
                    <a:latin typeface="+mn-lt"/>
                    <a:ea typeface="+mn-ea"/>
                    <a:cs typeface="+mn-cs"/>
                  </a:rPr>
                  <a:t>)=Q(</a:t>
                </a:r>
                <a:r>
                  <a:rPr kumimoji="1" lang="fr-FR" altLang="ja-JP" sz="1200" b="0" i="0" u="none" strike="noStrike" kern="1200" dirty="0" err="1">
                    <a:solidFill>
                      <a:schemeClr val="tx1"/>
                    </a:solidFill>
                    <a:effectLst/>
                    <a:latin typeface="+mn-lt"/>
                    <a:ea typeface="+mn-ea"/>
                    <a:cs typeface="+mn-cs"/>
                  </a:rPr>
                  <a:t>j,i</a:t>
                </a:r>
                <a:r>
                  <a:rPr kumimoji="1" lang="fr-FR" altLang="ja-JP" sz="1200" b="0" i="0" u="none" strike="noStrike" kern="1200" dirty="0">
                    <a:solidFill>
                      <a:schemeClr val="tx1"/>
                    </a:solidFill>
                    <a:effectLst/>
                    <a:latin typeface="+mn-lt"/>
                    <a:ea typeface="+mn-ea"/>
                    <a:cs typeface="+mn-cs"/>
                  </a:rPr>
                  <a:t>)</a:t>
                </a:r>
                <a:br>
                  <a:rPr lang="fr-FR" altLang="ja-JP" dirty="0"/>
                </a:br>
                <a:r>
                  <a:rPr kumimoji="1" lang="ja-JP" altLang="en-US" sz="1200" b="0" i="0" u="none" strike="noStrike" kern="1200">
                    <a:solidFill>
                      <a:schemeClr val="tx1"/>
                    </a:solidFill>
                    <a:effectLst/>
                    <a:latin typeface="+mn-lt"/>
                    <a:ea typeface="+mn-ea"/>
                    <a:cs typeface="+mn-cs"/>
                  </a:rPr>
                  <a:t>ということです。記号を</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i,j</a:t>
                </a:r>
                <a:r>
                  <a:rPr kumimoji="1" lang="fr-FR" altLang="ja-JP" sz="1200" b="0" i="0" u="none" strike="noStrike" kern="1200" dirty="0">
                    <a:solidFill>
                      <a:schemeClr val="tx1"/>
                    </a:solidFill>
                    <a:effectLst/>
                    <a:latin typeface="+mn-lt"/>
                    <a:ea typeface="+mn-ea"/>
                    <a:cs typeface="+mn-cs"/>
                  </a:rPr>
                  <a:t>), Q(</a:t>
                </a:r>
                <a:r>
                  <a:rPr kumimoji="1" lang="fr-FR" altLang="ja-JP" sz="1200" b="0" i="0" u="none" strike="noStrike" kern="1200" dirty="0" err="1">
                    <a:solidFill>
                      <a:schemeClr val="tx1"/>
                    </a:solidFill>
                    <a:effectLst/>
                    <a:latin typeface="+mn-lt"/>
                    <a:ea typeface="+mn-ea"/>
                    <a:cs typeface="+mn-cs"/>
                  </a:rPr>
                  <a:t>i,j</a:t>
                </a:r>
                <a:r>
                  <a:rPr kumimoji="1" lang="fr-FR"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と取り直すと</a:t>
                </a:r>
                <a:br>
                  <a:rPr lang="ja-JP" altLang="en-US"/>
                </a:br>
                <a:r>
                  <a:rPr kumimoji="1" lang="fr-FR" altLang="ja-JP" sz="1200" b="0" i="0" u="none" strike="noStrike" kern="1200" dirty="0">
                    <a:solidFill>
                      <a:schemeClr val="tx1"/>
                    </a:solidFill>
                    <a:effectLst/>
                    <a:latin typeface="+mn-lt"/>
                    <a:ea typeface="+mn-ea"/>
                    <a:cs typeface="+mn-cs"/>
                  </a:rPr>
                  <a:t>B_ i=P(i ,j)A_ j</a:t>
                </a:r>
                <a:br>
                  <a:rPr lang="fr-FR" altLang="ja-JP" dirty="0"/>
                </a:br>
                <a:r>
                  <a:rPr kumimoji="1" lang="fr-FR" altLang="ja-JP" sz="1200" b="0" i="0" u="none" strike="noStrike" kern="1200" dirty="0">
                    <a:solidFill>
                      <a:schemeClr val="tx1"/>
                    </a:solidFill>
                    <a:effectLst/>
                    <a:latin typeface="+mn-lt"/>
                    <a:ea typeface="+mn-ea"/>
                    <a:cs typeface="+mn-cs"/>
                  </a:rPr>
                  <a:t>A_ i=Q(i ,j)B_ j</a:t>
                </a:r>
                <a:br>
                  <a:rPr lang="fr-FR" altLang="ja-JP" dirty="0"/>
                </a:br>
                <a:r>
                  <a:rPr kumimoji="1" lang="ja-JP" altLang="en-US" sz="1200" b="0" i="0" u="none" strike="noStrike" kern="1200">
                    <a:solidFill>
                      <a:schemeClr val="tx1"/>
                    </a:solidFill>
                    <a:effectLst/>
                    <a:latin typeface="+mn-lt"/>
                    <a:ea typeface="+mn-ea"/>
                    <a:cs typeface="+mn-cs"/>
                  </a:rPr>
                  <a:t>と行列の形で表現できます。</a:t>
                </a:r>
                <a:r>
                  <a:rPr kumimoji="1" lang="fr-FR" altLang="ja-JP" sz="1200" b="0" i="0" u="none" strike="noStrike" kern="1200" dirty="0">
                    <a:solidFill>
                      <a:schemeClr val="tx1"/>
                    </a:solidFill>
                    <a:effectLst/>
                    <a:latin typeface="+mn-lt"/>
                    <a:ea typeface="+mn-ea"/>
                    <a:cs typeface="+mn-cs"/>
                  </a:rPr>
                  <a:t>P(</a:t>
                </a:r>
                <a:r>
                  <a:rPr kumimoji="1" lang="fr-FR" altLang="ja-JP" sz="1200" b="0" i="0" u="none" strike="noStrike" kern="1200" dirty="0" err="1">
                    <a:solidFill>
                      <a:schemeClr val="tx1"/>
                    </a:solidFill>
                    <a:effectLst/>
                    <a:latin typeface="+mn-lt"/>
                    <a:ea typeface="+mn-ea"/>
                    <a:cs typeface="+mn-cs"/>
                  </a:rPr>
                  <a:t>i,j</a:t>
                </a:r>
                <a:r>
                  <a:rPr kumimoji="1" lang="fr-FR"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と</a:t>
                </a:r>
                <a:r>
                  <a:rPr kumimoji="1" lang="fr-FR" altLang="ja-JP" sz="1200" b="0" i="0" u="none" strike="noStrike" kern="1200" dirty="0">
                    <a:solidFill>
                      <a:schemeClr val="tx1"/>
                    </a:solidFill>
                    <a:effectLst/>
                    <a:latin typeface="+mn-lt"/>
                    <a:ea typeface="+mn-ea"/>
                    <a:cs typeface="+mn-cs"/>
                  </a:rPr>
                  <a:t>Q(</a:t>
                </a:r>
                <a:r>
                  <a:rPr kumimoji="1" lang="fr-FR" altLang="ja-JP" sz="1200" b="0" i="0" u="none" strike="noStrike" kern="1200" dirty="0" err="1">
                    <a:solidFill>
                      <a:schemeClr val="tx1"/>
                    </a:solidFill>
                    <a:effectLst/>
                    <a:latin typeface="+mn-lt"/>
                    <a:ea typeface="+mn-ea"/>
                    <a:cs typeface="+mn-cs"/>
                  </a:rPr>
                  <a:t>i,j</a:t>
                </a:r>
                <a:r>
                  <a:rPr kumimoji="1" lang="fr-FR"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は互いに逆行列の関係です。</a:t>
                </a:r>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19</a:t>
            </a:fld>
            <a:endParaRPr kumimoji="1" lang="ja-JP" altLang="en-US"/>
          </a:p>
        </p:txBody>
      </p:sp>
    </p:spTree>
    <p:extLst>
      <p:ext uri="{BB962C8B-B14F-4D97-AF65-F5344CB8AC3E}">
        <p14:creationId xmlns:p14="http://schemas.microsoft.com/office/powerpoint/2010/main" val="167422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次に研究結果と考察です。</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20</a:t>
            </a:fld>
            <a:endParaRPr kumimoji="1" lang="ja-JP" altLang="en-US"/>
          </a:p>
        </p:txBody>
      </p:sp>
    </p:spTree>
    <p:extLst>
      <p:ext uri="{BB962C8B-B14F-4D97-AF65-F5344CB8AC3E}">
        <p14:creationId xmlns:p14="http://schemas.microsoft.com/office/powerpoint/2010/main" val="241773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カラー画像を白黒に変換し、ガウス分布に従ってぼかした結果がこのようになりました。</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21</a:t>
            </a:fld>
            <a:endParaRPr kumimoji="1" lang="ja-JP" altLang="en-US"/>
          </a:p>
        </p:txBody>
      </p:sp>
    </p:spTree>
    <p:extLst>
      <p:ext uri="{BB962C8B-B14F-4D97-AF65-F5344CB8AC3E}">
        <p14:creationId xmlns:p14="http://schemas.microsoft.com/office/powerpoint/2010/main" val="148876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ぼかした画像を</a:t>
            </a:r>
            <a:r>
              <a:rPr kumimoji="1" lang="en-US" altLang="ja-JP" dirty="0"/>
              <a:t>Bayes</a:t>
            </a:r>
            <a:r>
              <a:rPr kumimoji="1" lang="ja-JP" altLang="en-US"/>
              <a:t>の定理を用いて復元した結果です。ぼかした画像よりも図形の形が三角形や四角形に着目すると角がクリアなことから形がクリアになりました。一方で、背景の白がうまく再現できませんでした。何らかのノイズが増幅してしまった結果であると考えられ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ベイズ法で復元した画像は白い部分も黒くなってしまっていますね。</a:t>
            </a:r>
            <a:br>
              <a:rPr lang="ja-JP" altLang="en-US"/>
            </a:br>
            <a:r>
              <a:rPr kumimoji="1" lang="ja-JP" altLang="en-US" sz="1200" b="0" i="0" u="none" strike="noStrike" kern="1200">
                <a:solidFill>
                  <a:schemeClr val="tx1"/>
                </a:solidFill>
                <a:effectLst/>
                <a:latin typeface="+mn-lt"/>
                <a:ea typeface="+mn-ea"/>
                <a:cs typeface="+mn-cs"/>
              </a:rPr>
              <a:t>これは、もっと長い時間走らせると消えるのか、パラメータを調整しないと</a:t>
            </a:r>
            <a:br>
              <a:rPr lang="ja-JP" altLang="en-US"/>
            </a:br>
            <a:r>
              <a:rPr kumimoji="1" lang="ja-JP" altLang="en-US" sz="1200" b="0" i="0" u="none" strike="noStrike" kern="1200">
                <a:solidFill>
                  <a:schemeClr val="tx1"/>
                </a:solidFill>
                <a:effectLst/>
                <a:latin typeface="+mn-lt"/>
                <a:ea typeface="+mn-ea"/>
                <a:cs typeface="+mn-cs"/>
              </a:rPr>
              <a:t>うまくいかないのかもしれませんね。パラメータとしては、いろいろな画像を</a:t>
            </a:r>
            <a:br>
              <a:rPr lang="ja-JP" altLang="en-US"/>
            </a:br>
            <a:r>
              <a:rPr kumimoji="1" lang="ja-JP" altLang="en-US" sz="1200" b="0" i="0" u="none" strike="noStrike" kern="1200">
                <a:solidFill>
                  <a:schemeClr val="tx1"/>
                </a:solidFill>
                <a:effectLst/>
                <a:latin typeface="+mn-lt"/>
                <a:ea typeface="+mn-ea"/>
                <a:cs typeface="+mn-cs"/>
              </a:rPr>
              <a:t>試すときに各画素の値をどれくらい変化させるかという値</a:t>
            </a:r>
            <a:r>
              <a:rPr kumimoji="1" lang="en-US" altLang="ja-JP" sz="1200" b="0" i="0" u="none" strike="noStrike" kern="1200" dirty="0">
                <a:solidFill>
                  <a:schemeClr val="tx1"/>
                </a:solidFill>
                <a:effectLst/>
                <a:latin typeface="+mn-lt"/>
                <a:ea typeface="+mn-ea"/>
                <a:cs typeface="+mn-cs"/>
              </a:rPr>
              <a:t>(</a:t>
            </a:r>
            <a:r>
              <a:rPr kumimoji="1" lang="fr-FR" altLang="ja-JP" sz="1200" b="0" i="0" u="none" strike="noStrike" kern="1200" dirty="0">
                <a:solidFill>
                  <a:schemeClr val="tx1"/>
                </a:solidFill>
                <a:effectLst/>
                <a:latin typeface="+mn-lt"/>
                <a:ea typeface="+mn-ea"/>
                <a:cs typeface="+mn-cs"/>
              </a:rPr>
              <a:t>sigma)</a:t>
            </a:r>
            <a:r>
              <a:rPr kumimoji="1" lang="ja-JP" altLang="en-US" sz="1200" b="0" i="0" u="none" strike="noStrike" kern="1200">
                <a:solidFill>
                  <a:schemeClr val="tx1"/>
                </a:solidFill>
                <a:effectLst/>
                <a:latin typeface="+mn-lt"/>
                <a:ea typeface="+mn-ea"/>
                <a:cs typeface="+mn-cs"/>
              </a:rPr>
              <a:t>と、</a:t>
            </a:r>
            <a:br>
              <a:rPr lang="ja-JP" altLang="en-US"/>
            </a:br>
            <a:r>
              <a:rPr kumimoji="1" lang="ja-JP" altLang="en-US" sz="1200" b="0" i="0" u="none" strike="noStrike" kern="1200">
                <a:solidFill>
                  <a:schemeClr val="tx1"/>
                </a:solidFill>
                <a:effectLst/>
                <a:latin typeface="+mn-lt"/>
                <a:ea typeface="+mn-ea"/>
                <a:cs typeface="+mn-cs"/>
              </a:rPr>
              <a:t>隣接する画素との連続性をどれくらい重視するか</a:t>
            </a:r>
            <a:r>
              <a:rPr kumimoji="1" lang="en-US" altLang="ja-JP" sz="1200" b="0" i="0" u="none" strike="noStrike" kern="1200" dirty="0">
                <a:solidFill>
                  <a:schemeClr val="tx1"/>
                </a:solidFill>
                <a:effectLst/>
                <a:latin typeface="+mn-lt"/>
                <a:ea typeface="+mn-ea"/>
                <a:cs typeface="+mn-cs"/>
              </a:rPr>
              <a:t>(</a:t>
            </a:r>
            <a:r>
              <a:rPr kumimoji="1" lang="fr-FR" altLang="ja-JP" sz="1200" b="0" i="0" u="none" strike="noStrike" kern="1200" dirty="0">
                <a:solidFill>
                  <a:schemeClr val="tx1"/>
                </a:solidFill>
                <a:effectLst/>
                <a:latin typeface="+mn-lt"/>
                <a:ea typeface="+mn-ea"/>
                <a:cs typeface="+mn-cs"/>
              </a:rPr>
              <a:t>beta)</a:t>
            </a:r>
            <a:r>
              <a:rPr kumimoji="1" lang="ja-JP" altLang="en-US" sz="1200" b="0" i="0" u="none" strike="noStrike" kern="1200">
                <a:solidFill>
                  <a:schemeClr val="tx1"/>
                </a:solidFill>
                <a:effectLst/>
                <a:latin typeface="+mn-lt"/>
                <a:ea typeface="+mn-ea"/>
                <a:cs typeface="+mn-cs"/>
              </a:rPr>
              <a:t>の</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a:solidFill>
                  <a:schemeClr val="tx1"/>
                </a:solidFill>
                <a:effectLst/>
                <a:latin typeface="+mn-lt"/>
                <a:ea typeface="+mn-ea"/>
                <a:cs typeface="+mn-cs"/>
              </a:rPr>
              <a:t>個があります。</a:t>
            </a:r>
            <a:br>
              <a:rPr lang="ja-JP" altLang="en-US"/>
            </a:br>
            <a:r>
              <a:rPr kumimoji="1" lang="ja-JP" altLang="en-US" sz="1200" b="0" i="0" u="none" strike="noStrike" kern="1200">
                <a:solidFill>
                  <a:schemeClr val="tx1"/>
                </a:solidFill>
                <a:effectLst/>
                <a:latin typeface="+mn-lt"/>
                <a:ea typeface="+mn-ea"/>
                <a:cs typeface="+mn-cs"/>
              </a:rPr>
              <a:t>この前の設定では、</a:t>
            </a:r>
            <a:r>
              <a:rPr kumimoji="1" lang="fr-FR" altLang="ja-JP" sz="1200" b="0" i="0" u="none" strike="noStrike" kern="1200" dirty="0">
                <a:solidFill>
                  <a:schemeClr val="tx1"/>
                </a:solidFill>
                <a:effectLst/>
                <a:latin typeface="+mn-lt"/>
                <a:ea typeface="+mn-ea"/>
                <a:cs typeface="+mn-cs"/>
              </a:rPr>
              <a:t>sigma=100, beta=0.15</a:t>
            </a:r>
            <a:r>
              <a:rPr kumimoji="1" lang="ja-JP" altLang="en-US" sz="1200" b="0" i="0" u="none" strike="noStrike" kern="1200">
                <a:solidFill>
                  <a:schemeClr val="tx1"/>
                </a:solidFill>
                <a:effectLst/>
                <a:latin typeface="+mn-lt"/>
                <a:ea typeface="+mn-ea"/>
                <a:cs typeface="+mn-cs"/>
              </a:rPr>
              <a:t>としています。時間が経つにつれて</a:t>
            </a:r>
            <a:br>
              <a:rPr lang="ja-JP" altLang="en-US"/>
            </a:br>
            <a:r>
              <a:rPr kumimoji="1" lang="fr-FR" altLang="ja-JP" sz="1200" b="0" i="0" u="none" strike="noStrike" kern="1200" dirty="0">
                <a:solidFill>
                  <a:schemeClr val="tx1"/>
                </a:solidFill>
                <a:effectLst/>
                <a:latin typeface="+mn-lt"/>
                <a:ea typeface="+mn-ea"/>
                <a:cs typeface="+mn-cs"/>
              </a:rPr>
              <a:t>sigma</a:t>
            </a:r>
            <a:r>
              <a:rPr kumimoji="1" lang="ja-JP" altLang="en-US" sz="1200" b="0" i="0" u="none" strike="noStrike" kern="1200">
                <a:solidFill>
                  <a:schemeClr val="tx1"/>
                </a:solidFill>
                <a:effectLst/>
                <a:latin typeface="+mn-lt"/>
                <a:ea typeface="+mn-ea"/>
                <a:cs typeface="+mn-cs"/>
              </a:rPr>
              <a:t>は小さくしていっていますが、これもどれくらいの速さで変化させるか</a:t>
            </a:r>
            <a:br>
              <a:rPr lang="ja-JP" altLang="en-US"/>
            </a:br>
            <a:r>
              <a:rPr kumimoji="1" lang="ja-JP" altLang="en-US" sz="1200" b="0" i="0" u="none" strike="noStrike" kern="1200">
                <a:solidFill>
                  <a:schemeClr val="tx1"/>
                </a:solidFill>
                <a:effectLst/>
                <a:latin typeface="+mn-lt"/>
                <a:ea typeface="+mn-ea"/>
                <a:cs typeface="+mn-cs"/>
              </a:rPr>
              <a:t>考えないといけないのかもしれません。</a:t>
            </a:r>
            <a:br>
              <a:rPr lang="ja-JP" altLang="en-US"/>
            </a:b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22</a:t>
            </a:fld>
            <a:endParaRPr kumimoji="1" lang="ja-JP" altLang="en-US"/>
          </a:p>
        </p:txBody>
      </p:sp>
    </p:spTree>
    <p:extLst>
      <p:ext uri="{BB962C8B-B14F-4D97-AF65-F5344CB8AC3E}">
        <p14:creationId xmlns:p14="http://schemas.microsoft.com/office/powerpoint/2010/main" val="2109632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i="0" u="none" strike="noStrike" kern="1200" dirty="0">
              <a:solidFill>
                <a:schemeClr val="tx1"/>
              </a:solidFill>
              <a:effectLst/>
              <a:latin typeface="+mn-lt"/>
              <a:ea typeface="+mn-ea"/>
              <a:cs typeface="+mn-cs"/>
            </a:endParaRPr>
          </a:p>
          <a:p>
            <a:endParaRPr kumimoji="1" lang="en-US" altLang="ja-JP" sz="1200" b="1" i="0" u="none" strike="noStrike" kern="1200" dirty="0">
              <a:solidFill>
                <a:schemeClr val="tx1"/>
              </a:solidFill>
              <a:effectLst/>
              <a:latin typeface="+mn-lt"/>
              <a:ea typeface="+mn-ea"/>
              <a:cs typeface="+mn-cs"/>
            </a:endParaRPr>
          </a:p>
          <a:p>
            <a:r>
              <a:rPr kumimoji="1" lang="ja-JP" altLang="en-US" sz="1200" b="1" i="0" u="none" strike="noStrike" kern="1200">
                <a:solidFill>
                  <a:schemeClr val="tx1"/>
                </a:solidFill>
                <a:effectLst/>
                <a:latin typeface="+mn-lt"/>
                <a:ea typeface="+mn-ea"/>
                <a:cs typeface="+mn-cs"/>
              </a:rPr>
              <a:t>・インパルス</a:t>
            </a:r>
            <a:r>
              <a:rPr kumimoji="1" lang="ja-JP" altLang="en-US" sz="1200" b="0" i="0" u="none" strike="noStrike" kern="1200">
                <a:solidFill>
                  <a:schemeClr val="tx1"/>
                </a:solidFill>
                <a:effectLst/>
                <a:latin typeface="+mn-lt"/>
                <a:ea typeface="+mn-ea"/>
                <a:cs typeface="+mn-cs"/>
              </a:rPr>
              <a:t>応答（英語</a:t>
            </a:r>
            <a:r>
              <a:rPr kumimoji="1" lang="en-US" altLang="ja-JP" sz="1200" b="0" i="0" u="none" strike="noStrike" kern="1200" dirty="0">
                <a:solidFill>
                  <a:schemeClr val="tx1"/>
                </a:solidFill>
                <a:effectLst/>
                <a:latin typeface="+mn-lt"/>
                <a:ea typeface="+mn-ea"/>
                <a:cs typeface="+mn-cs"/>
              </a:rPr>
              <a:t>: </a:t>
            </a:r>
            <a:r>
              <a:rPr kumimoji="1" lang="fr-FR" altLang="ja-JP" sz="1200" b="1" i="0" u="none" strike="noStrike" kern="1200" dirty="0">
                <a:solidFill>
                  <a:schemeClr val="tx1"/>
                </a:solidFill>
                <a:effectLst/>
                <a:latin typeface="+mn-lt"/>
                <a:ea typeface="+mn-ea"/>
                <a:cs typeface="+mn-cs"/>
              </a:rPr>
              <a:t>impulse </a:t>
            </a:r>
            <a:r>
              <a:rPr kumimoji="1" lang="fr-FR" altLang="ja-JP" sz="1200" b="1" i="0" u="none" strike="noStrike" kern="1200" dirty="0" err="1">
                <a:solidFill>
                  <a:schemeClr val="tx1"/>
                </a:solidFill>
                <a:effectLst/>
                <a:latin typeface="+mn-lt"/>
                <a:ea typeface="+mn-ea"/>
                <a:cs typeface="+mn-cs"/>
              </a:rPr>
              <a:t>response</a:t>
            </a:r>
            <a:r>
              <a:rPr kumimoji="1" lang="ja-JP" altLang="fr-FR" sz="1200" b="0" i="0" u="none" strike="noStrike" kern="120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とは、</a:t>
            </a:r>
            <a:r>
              <a:rPr kumimoji="1" lang="ja-JP" altLang="en-US" sz="1200" b="1" i="0" u="none" strike="noStrike" kern="1200">
                <a:solidFill>
                  <a:schemeClr val="tx1"/>
                </a:solidFill>
                <a:effectLst/>
                <a:latin typeface="+mn-lt"/>
                <a:ea typeface="+mn-ea"/>
                <a:cs typeface="+mn-cs"/>
              </a:rPr>
              <a:t>インパルス</a:t>
            </a:r>
            <a:r>
              <a:rPr kumimoji="1" lang="ja-JP" altLang="en-US" sz="1200" b="0" i="0" u="none" strike="noStrike" kern="1200">
                <a:solidFill>
                  <a:schemeClr val="tx1"/>
                </a:solidFill>
                <a:effectLst/>
                <a:latin typeface="+mn-lt"/>
                <a:ea typeface="+mn-ea"/>
                <a:cs typeface="+mn-cs"/>
              </a:rPr>
              <a:t>と呼ばれる非常に短い信号を入力したときのシステムの出力</a:t>
            </a:r>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23</a:t>
            </a:fld>
            <a:endParaRPr kumimoji="1" lang="ja-JP" altLang="en-US"/>
          </a:p>
        </p:txBody>
      </p:sp>
    </p:spTree>
    <p:extLst>
      <p:ext uri="{BB962C8B-B14F-4D97-AF65-F5344CB8AC3E}">
        <p14:creationId xmlns:p14="http://schemas.microsoft.com/office/powerpoint/2010/main" val="3362975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結果です。白黒の画像からぼかしたときにグレーの枠が増えており、復元結果に白とグレーのギンガムチェックのような模様が入ってしまいました。また、四角形や三角形の角はあまりクリアではあり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ギンガムチェックが高周波成分が増幅された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fr-FR" altLang="ja-JP" sz="1200" b="0" i="0" u="none" strike="noStrike" kern="1200" dirty="0">
                <a:solidFill>
                  <a:schemeClr val="tx1"/>
                </a:solidFill>
                <a:effectLst/>
                <a:latin typeface="+mn-lt"/>
                <a:ea typeface="+mn-ea"/>
                <a:cs typeface="+mn-cs"/>
              </a:rPr>
              <a:t>Wiener-Hunt</a:t>
            </a:r>
            <a:r>
              <a:rPr kumimoji="1" lang="ja-JP" altLang="en-US" sz="1200" b="0" i="0" u="none" strike="noStrike" kern="1200">
                <a:solidFill>
                  <a:schemeClr val="tx1"/>
                </a:solidFill>
                <a:effectLst/>
                <a:latin typeface="+mn-lt"/>
                <a:ea typeface="+mn-ea"/>
                <a:cs typeface="+mn-cs"/>
              </a:rPr>
              <a:t>方では格子状に変な模様がでていますね。この方法では、ノイズを抑えて</a:t>
            </a:r>
            <a:br>
              <a:rPr lang="ja-JP" altLang="en-US"/>
            </a:br>
            <a:r>
              <a:rPr kumimoji="1" lang="ja-JP" altLang="en-US" sz="1200" b="0" i="0" u="none" strike="noStrike" kern="1200">
                <a:solidFill>
                  <a:schemeClr val="tx1"/>
                </a:solidFill>
                <a:effectLst/>
                <a:latin typeface="+mn-lt"/>
                <a:ea typeface="+mn-ea"/>
                <a:cs typeface="+mn-cs"/>
              </a:rPr>
              <a:t>模様を復元しようとするのでフーリエ変換した後で、低周波成分を抑えて高周波成分を</a:t>
            </a:r>
            <a:br>
              <a:rPr lang="ja-JP" altLang="en-US"/>
            </a:br>
            <a:r>
              <a:rPr kumimoji="1" lang="ja-JP" altLang="en-US" sz="1200" b="0" i="0" u="none" strike="noStrike" kern="1200">
                <a:solidFill>
                  <a:schemeClr val="tx1"/>
                </a:solidFill>
                <a:effectLst/>
                <a:latin typeface="+mn-lt"/>
                <a:ea typeface="+mn-ea"/>
                <a:cs typeface="+mn-cs"/>
              </a:rPr>
              <a:t>強めに復元しようとします。このイラストのようにのっぺりとした画像では、</a:t>
            </a:r>
            <a:br>
              <a:rPr lang="ja-JP" altLang="en-US"/>
            </a:br>
            <a:r>
              <a:rPr kumimoji="1" lang="ja-JP" altLang="en-US" sz="1200" b="0" i="0" u="none" strike="noStrike" kern="1200">
                <a:solidFill>
                  <a:schemeClr val="tx1"/>
                </a:solidFill>
                <a:effectLst/>
                <a:latin typeface="+mn-lt"/>
                <a:ea typeface="+mn-ea"/>
                <a:cs typeface="+mn-cs"/>
              </a:rPr>
              <a:t>低周波成分が多いので、</a:t>
            </a:r>
            <a:r>
              <a:rPr kumimoji="1" lang="fr-FR" altLang="ja-JP" sz="1200" b="0" i="0" u="none" strike="noStrike" kern="1200" dirty="0">
                <a:solidFill>
                  <a:schemeClr val="tx1"/>
                </a:solidFill>
                <a:effectLst/>
                <a:latin typeface="+mn-lt"/>
                <a:ea typeface="+mn-ea"/>
                <a:cs typeface="+mn-cs"/>
              </a:rPr>
              <a:t>Wiener-Hunt</a:t>
            </a:r>
            <a:r>
              <a:rPr kumimoji="1" lang="ja-JP" altLang="en-US" sz="1200" b="0" i="0" u="none" strike="noStrike" kern="1200">
                <a:solidFill>
                  <a:schemeClr val="tx1"/>
                </a:solidFill>
                <a:effectLst/>
                <a:latin typeface="+mn-lt"/>
                <a:ea typeface="+mn-ea"/>
                <a:cs typeface="+mn-cs"/>
              </a:rPr>
              <a:t>法には不向きな画像だったかもしれません。</a:t>
            </a:r>
            <a:br>
              <a:rPr lang="ja-JP" altLang="en-US"/>
            </a:br>
            <a:r>
              <a:rPr kumimoji="1" lang="ja-JP" altLang="en-US" sz="1200" b="0" i="0" u="none" strike="noStrike" kern="1200">
                <a:solidFill>
                  <a:schemeClr val="tx1"/>
                </a:solidFill>
                <a:effectLst/>
                <a:latin typeface="+mn-lt"/>
                <a:ea typeface="+mn-ea"/>
                <a:cs typeface="+mn-cs"/>
              </a:rPr>
              <a:t>高周波成分を大きく使用として細かい格子状の模様が出ているのだと思います。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24</a:t>
            </a:fld>
            <a:endParaRPr kumimoji="1" lang="ja-JP" altLang="en-US"/>
          </a:p>
        </p:txBody>
      </p:sp>
    </p:spTree>
    <p:extLst>
      <p:ext uri="{BB962C8B-B14F-4D97-AF65-F5344CB8AC3E}">
        <p14:creationId xmlns:p14="http://schemas.microsoft.com/office/powerpoint/2010/main" val="482387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目視ではわからないため、画像の</a:t>
            </a:r>
            <a:r>
              <a:rPr kumimoji="1" lang="en-US" altLang="ja-JP" dirty="0"/>
              <a:t>20</a:t>
            </a:r>
            <a:r>
              <a:rPr kumimoji="1" lang="ja-JP" altLang="en-US"/>
              <a:t>行目を抜き出しました。緑の楕円と青い長方形の部分です。左上が元の画像のモノクロ、左下がぼやかした画像、右上がベイズ推定の結果、右下がウィンナーハントの結果です。赤い丸印が白から緑色に変化したところです。元の画像では垂直に立ち上がっていて</a:t>
            </a:r>
            <a:endParaRPr kumimoji="1" lang="en-US" altLang="ja-JP" dirty="0"/>
          </a:p>
          <a:p>
            <a:r>
              <a:rPr kumimoji="1" lang="en-US" altLang="ja-JP" dirty="0"/>
              <a:t>Bayes</a:t>
            </a:r>
            <a:r>
              <a:rPr kumimoji="1" lang="ja-JP" altLang="en-US"/>
              <a:t>法の画像も同様に垂直に立ち上がっていますが、ボケた画像では滑らかにつながっており、ウィンナーハントの画像も揺らいでいます。🌟また、青い長方形から白い背景に戻る部分はくろいまるでかこんであります。ウィンナーハント法を用いた方が垂直に立ち上がっていますが、やはり画像のどの部分でも揺らいでいます。</a:t>
            </a:r>
            <a:endParaRPr kumimoji="1" lang="en-US" altLang="ja-JP" dirty="0"/>
          </a:p>
          <a:p>
            <a:endParaRPr kumimoji="1" lang="en-US" altLang="ja-JP" dirty="0"/>
          </a:p>
          <a:p>
            <a:r>
              <a:rPr kumimoji="1" lang="en-US" altLang="ja-JP" dirty="0"/>
              <a:t>&lt;</a:t>
            </a:r>
            <a:r>
              <a:rPr kumimoji="1" lang="ja-JP" altLang="en-US"/>
              <a:t>注意事項</a:t>
            </a:r>
            <a:r>
              <a:rPr kumimoji="1" lang="en-US" altLang="ja-JP" dirty="0"/>
              <a:t>&gt;</a:t>
            </a:r>
          </a:p>
          <a:p>
            <a:r>
              <a:rPr kumimoji="1" lang="ja-JP" altLang="en-US"/>
              <a:t>・</a:t>
            </a:r>
            <a:r>
              <a:rPr kumimoji="1" lang="en-US" altLang="ja-JP" dirty="0"/>
              <a:t>Winner-Hunt</a:t>
            </a:r>
            <a:r>
              <a:rPr kumimoji="1" lang="ja-JP" altLang="en-US"/>
              <a:t>のやつだけ画素数がめっちゃ上がっていたので、概ねの比率に合わせて計算してある</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25</a:t>
            </a:fld>
            <a:endParaRPr kumimoji="1" lang="ja-JP" altLang="en-US"/>
          </a:p>
        </p:txBody>
      </p:sp>
    </p:spTree>
    <p:extLst>
      <p:ext uri="{BB962C8B-B14F-4D97-AF65-F5344CB8AC3E}">
        <p14:creationId xmlns:p14="http://schemas.microsoft.com/office/powerpoint/2010/main" val="3148211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まとめると</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26</a:t>
            </a:fld>
            <a:endParaRPr kumimoji="1" lang="ja-JP" altLang="en-US"/>
          </a:p>
        </p:txBody>
      </p:sp>
    </p:spTree>
    <p:extLst>
      <p:ext uri="{BB962C8B-B14F-4D97-AF65-F5344CB8AC3E}">
        <p14:creationId xmlns:p14="http://schemas.microsoft.com/office/powerpoint/2010/main" val="3535446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Bayes</a:t>
            </a:r>
            <a:r>
              <a:rPr kumimoji="1" lang="ja-JP" altLang="en-US"/>
              <a:t>法と</a:t>
            </a:r>
            <a:r>
              <a:rPr kumimoji="1" lang="en-US" altLang="ja-JP" dirty="0"/>
              <a:t>Winner-Hunt</a:t>
            </a:r>
            <a:r>
              <a:rPr kumimoji="1" lang="ja-JP" altLang="en-US"/>
              <a:t>法を用いた画像復元は、明るさのグラフの立ち上がりから、どちらもぼやけた画像よりも図形の輪郭がクリアになりました。しかし、</a:t>
            </a:r>
            <a:r>
              <a:rPr lang="en-US" altLang="ja-JP" dirty="0"/>
              <a:t>Bayes</a:t>
            </a:r>
            <a:r>
              <a:rPr lang="ja-JP" altLang="en-US"/>
              <a:t>法を用いた画像は全体的に暗く、元の画像で真っ白の部分も黒くなってしまいました。また、</a:t>
            </a:r>
            <a:r>
              <a:rPr lang="en-US" altLang="ja-JP" dirty="0"/>
              <a:t>Winner-Hunt</a:t>
            </a:r>
            <a:r>
              <a:rPr lang="ja-JP" altLang="en-US"/>
              <a:t>法を用いた画像はギンガムチェックが入ってしまい、目視で図形の形がわかりやすいのは</a:t>
            </a:r>
            <a:r>
              <a:rPr lang="en-US" altLang="ja-JP" dirty="0"/>
              <a:t>Bayes</a:t>
            </a:r>
            <a:r>
              <a:rPr lang="ja-JP" altLang="en-US"/>
              <a:t>法でした。今後の展望としては、パラメーターを調整して収束しやすくしたり、プログラムを走らせる時間を長くして収束するのを待ったりと、より一層改善することより精度の高い</a:t>
            </a:r>
            <a:r>
              <a:rPr lang="en-US" altLang="ja-JP" dirty="0"/>
              <a:t>Bayes</a:t>
            </a:r>
            <a:r>
              <a:rPr lang="ja-JP" altLang="en-US"/>
              <a:t>法による画像復元を目指したいと思います。ご清聴ありがとうございました。</a:t>
            </a:r>
            <a:endParaRPr kumimoji="1" lang="ja-JP" alt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コメントとしても、ベイズ法では</a:t>
            </a:r>
            <a:br>
              <a:rPr lang="ja-JP" altLang="en-US"/>
            </a:br>
            <a:endParaRPr kumimoji="1" lang="en-US" altLang="ja-JP" dirty="0"/>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ベイズ法で復元した画像は白い部分も黒くなってしまっていますね。</a:t>
            </a:r>
            <a:br>
              <a:rPr lang="ja-JP" altLang="en-US"/>
            </a:br>
            <a:r>
              <a:rPr kumimoji="1" lang="ja-JP" altLang="en-US" sz="1200" b="0" i="0" u="none" strike="noStrike" kern="1200">
                <a:solidFill>
                  <a:schemeClr val="tx1"/>
                </a:solidFill>
                <a:effectLst/>
                <a:latin typeface="+mn-lt"/>
                <a:ea typeface="+mn-ea"/>
                <a:cs typeface="+mn-cs"/>
              </a:rPr>
              <a:t>これは、もっと長い時間走らせると消えるのか、パラメータを調整しないと</a:t>
            </a:r>
            <a:br>
              <a:rPr lang="ja-JP" altLang="en-US"/>
            </a:br>
            <a:r>
              <a:rPr kumimoji="1" lang="ja-JP" altLang="en-US" sz="1200" b="0" i="0" u="none" strike="noStrike" kern="1200">
                <a:solidFill>
                  <a:schemeClr val="tx1"/>
                </a:solidFill>
                <a:effectLst/>
                <a:latin typeface="+mn-lt"/>
                <a:ea typeface="+mn-ea"/>
                <a:cs typeface="+mn-cs"/>
              </a:rPr>
              <a:t>うまくいかないのかもしれませんね。パラメータとしては、いろいろな画像を</a:t>
            </a:r>
            <a:br>
              <a:rPr lang="ja-JP" altLang="en-US"/>
            </a:br>
            <a:r>
              <a:rPr kumimoji="1" lang="ja-JP" altLang="en-US" sz="1200" b="0" i="0" u="none" strike="noStrike" kern="1200">
                <a:solidFill>
                  <a:schemeClr val="tx1"/>
                </a:solidFill>
                <a:effectLst/>
                <a:latin typeface="+mn-lt"/>
                <a:ea typeface="+mn-ea"/>
                <a:cs typeface="+mn-cs"/>
              </a:rPr>
              <a:t>試すときに各画素の値をどれくらい変化させるかという値</a:t>
            </a:r>
            <a:r>
              <a:rPr kumimoji="1" lang="en-US" altLang="ja-JP" sz="1200" b="0" i="0" u="none" strike="noStrike" kern="1200" dirty="0">
                <a:solidFill>
                  <a:schemeClr val="tx1"/>
                </a:solidFill>
                <a:effectLst/>
                <a:latin typeface="+mn-lt"/>
                <a:ea typeface="+mn-ea"/>
                <a:cs typeface="+mn-cs"/>
              </a:rPr>
              <a:t>(</a:t>
            </a:r>
            <a:r>
              <a:rPr kumimoji="1" lang="fr-FR" altLang="ja-JP" sz="1200" b="0" i="0" u="none" strike="noStrike" kern="1200" dirty="0">
                <a:solidFill>
                  <a:schemeClr val="tx1"/>
                </a:solidFill>
                <a:effectLst/>
                <a:latin typeface="+mn-lt"/>
                <a:ea typeface="+mn-ea"/>
                <a:cs typeface="+mn-cs"/>
              </a:rPr>
              <a:t>sigma)</a:t>
            </a:r>
            <a:r>
              <a:rPr kumimoji="1" lang="ja-JP" altLang="en-US" sz="1200" b="0" i="0" u="none" strike="noStrike" kern="1200">
                <a:solidFill>
                  <a:schemeClr val="tx1"/>
                </a:solidFill>
                <a:effectLst/>
                <a:latin typeface="+mn-lt"/>
                <a:ea typeface="+mn-ea"/>
                <a:cs typeface="+mn-cs"/>
              </a:rPr>
              <a:t>と、</a:t>
            </a:r>
            <a:br>
              <a:rPr lang="ja-JP" altLang="en-US"/>
            </a:br>
            <a:r>
              <a:rPr kumimoji="1" lang="ja-JP" altLang="en-US" sz="1200" b="0" i="0" u="none" strike="noStrike" kern="1200">
                <a:solidFill>
                  <a:schemeClr val="tx1"/>
                </a:solidFill>
                <a:effectLst/>
                <a:latin typeface="+mn-lt"/>
                <a:ea typeface="+mn-ea"/>
                <a:cs typeface="+mn-cs"/>
              </a:rPr>
              <a:t>隣接する画素との連続性をどれくらい重視するか</a:t>
            </a:r>
            <a:r>
              <a:rPr kumimoji="1" lang="en-US" altLang="ja-JP" sz="1200" b="0" i="0" u="none" strike="noStrike" kern="1200" dirty="0">
                <a:solidFill>
                  <a:schemeClr val="tx1"/>
                </a:solidFill>
                <a:effectLst/>
                <a:latin typeface="+mn-lt"/>
                <a:ea typeface="+mn-ea"/>
                <a:cs typeface="+mn-cs"/>
              </a:rPr>
              <a:t>(</a:t>
            </a:r>
            <a:r>
              <a:rPr kumimoji="1" lang="fr-FR" altLang="ja-JP" sz="1200" b="0" i="0" u="none" strike="noStrike" kern="1200" dirty="0">
                <a:solidFill>
                  <a:schemeClr val="tx1"/>
                </a:solidFill>
                <a:effectLst/>
                <a:latin typeface="+mn-lt"/>
                <a:ea typeface="+mn-ea"/>
                <a:cs typeface="+mn-cs"/>
              </a:rPr>
              <a:t>beta)</a:t>
            </a:r>
            <a:r>
              <a:rPr kumimoji="1" lang="ja-JP" altLang="en-US" sz="1200" b="0" i="0" u="none" strike="noStrike" kern="1200">
                <a:solidFill>
                  <a:schemeClr val="tx1"/>
                </a:solidFill>
                <a:effectLst/>
                <a:latin typeface="+mn-lt"/>
                <a:ea typeface="+mn-ea"/>
                <a:cs typeface="+mn-cs"/>
              </a:rPr>
              <a:t>の</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a:solidFill>
                  <a:schemeClr val="tx1"/>
                </a:solidFill>
                <a:effectLst/>
                <a:latin typeface="+mn-lt"/>
                <a:ea typeface="+mn-ea"/>
                <a:cs typeface="+mn-cs"/>
              </a:rPr>
              <a:t>個があります。</a:t>
            </a:r>
            <a:br>
              <a:rPr lang="ja-JP" altLang="en-US"/>
            </a:br>
            <a:r>
              <a:rPr kumimoji="1" lang="ja-JP" altLang="en-US" sz="1200" b="0" i="0" u="none" strike="noStrike" kern="1200">
                <a:solidFill>
                  <a:schemeClr val="tx1"/>
                </a:solidFill>
                <a:effectLst/>
                <a:latin typeface="+mn-lt"/>
                <a:ea typeface="+mn-ea"/>
                <a:cs typeface="+mn-cs"/>
              </a:rPr>
              <a:t>この前の設定では、</a:t>
            </a:r>
            <a:r>
              <a:rPr kumimoji="1" lang="fr-FR" altLang="ja-JP" sz="1200" b="0" i="0" u="none" strike="noStrike" kern="1200" dirty="0">
                <a:solidFill>
                  <a:schemeClr val="tx1"/>
                </a:solidFill>
                <a:effectLst/>
                <a:latin typeface="+mn-lt"/>
                <a:ea typeface="+mn-ea"/>
                <a:cs typeface="+mn-cs"/>
              </a:rPr>
              <a:t>sigma=100, beta=0.15</a:t>
            </a:r>
            <a:r>
              <a:rPr kumimoji="1" lang="ja-JP" altLang="en-US" sz="1200" b="0" i="0" u="none" strike="noStrike" kern="1200">
                <a:solidFill>
                  <a:schemeClr val="tx1"/>
                </a:solidFill>
                <a:effectLst/>
                <a:latin typeface="+mn-lt"/>
                <a:ea typeface="+mn-ea"/>
                <a:cs typeface="+mn-cs"/>
              </a:rPr>
              <a:t>としています。時間が経つにつれて</a:t>
            </a:r>
            <a:br>
              <a:rPr lang="ja-JP" altLang="en-US"/>
            </a:br>
            <a:r>
              <a:rPr kumimoji="1" lang="fr-FR" altLang="ja-JP" sz="1200" b="0" i="0" u="none" strike="noStrike" kern="1200" dirty="0">
                <a:solidFill>
                  <a:schemeClr val="tx1"/>
                </a:solidFill>
                <a:effectLst/>
                <a:latin typeface="+mn-lt"/>
                <a:ea typeface="+mn-ea"/>
                <a:cs typeface="+mn-cs"/>
              </a:rPr>
              <a:t>sigma</a:t>
            </a:r>
            <a:r>
              <a:rPr kumimoji="1" lang="ja-JP" altLang="en-US" sz="1200" b="0" i="0" u="none" strike="noStrike" kern="1200">
                <a:solidFill>
                  <a:schemeClr val="tx1"/>
                </a:solidFill>
                <a:effectLst/>
                <a:latin typeface="+mn-lt"/>
                <a:ea typeface="+mn-ea"/>
                <a:cs typeface="+mn-cs"/>
              </a:rPr>
              <a:t>は小さくしていっていますが、これもどれくらいの速さで変化させるか</a:t>
            </a:r>
            <a:br>
              <a:rPr lang="ja-JP" altLang="en-US"/>
            </a:br>
            <a:r>
              <a:rPr kumimoji="1" lang="ja-JP" altLang="en-US" sz="1200" b="0" i="0" u="none" strike="noStrike" kern="1200">
                <a:solidFill>
                  <a:schemeClr val="tx1"/>
                </a:solidFill>
                <a:effectLst/>
                <a:latin typeface="+mn-lt"/>
                <a:ea typeface="+mn-ea"/>
                <a:cs typeface="+mn-cs"/>
              </a:rPr>
              <a:t>考えないといけないのかもしれません。</a:t>
            </a:r>
            <a:br>
              <a:rPr lang="ja-JP" altLang="en-US"/>
            </a:b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27</a:t>
            </a:fld>
            <a:endParaRPr kumimoji="1" lang="ja-JP" altLang="en-US"/>
          </a:p>
        </p:txBody>
      </p:sp>
    </p:spTree>
    <p:extLst>
      <p:ext uri="{BB962C8B-B14F-4D97-AF65-F5344CB8AC3E}">
        <p14:creationId xmlns:p14="http://schemas.microsoft.com/office/powerpoint/2010/main" val="637073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28</a:t>
            </a:fld>
            <a:endParaRPr kumimoji="1" lang="ja-JP" altLang="en-US"/>
          </a:p>
        </p:txBody>
      </p:sp>
    </p:spTree>
    <p:extLst>
      <p:ext uri="{BB962C8B-B14F-4D97-AF65-F5344CB8AC3E}">
        <p14:creationId xmlns:p14="http://schemas.microsoft.com/office/powerpoint/2010/main" val="402866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まず研究背景についてです。</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a:t>
            </a:fld>
            <a:endParaRPr kumimoji="1" lang="ja-JP" altLang="en-US"/>
          </a:p>
        </p:txBody>
      </p:sp>
    </p:spTree>
    <p:extLst>
      <p:ext uri="{BB962C8B-B14F-4D97-AF65-F5344CB8AC3E}">
        <p14:creationId xmlns:p14="http://schemas.microsoft.com/office/powerpoint/2010/main" val="1278888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29</a:t>
            </a:fld>
            <a:endParaRPr kumimoji="1" lang="ja-JP" altLang="en-US"/>
          </a:p>
        </p:txBody>
      </p:sp>
    </p:spTree>
    <p:extLst>
      <p:ext uri="{BB962C8B-B14F-4D97-AF65-F5344CB8AC3E}">
        <p14:creationId xmlns:p14="http://schemas.microsoft.com/office/powerpoint/2010/main" val="1034321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30</a:t>
            </a:fld>
            <a:endParaRPr kumimoji="1" lang="ja-JP" altLang="en-US"/>
          </a:p>
        </p:txBody>
      </p:sp>
    </p:spTree>
    <p:extLst>
      <p:ext uri="{BB962C8B-B14F-4D97-AF65-F5344CB8AC3E}">
        <p14:creationId xmlns:p14="http://schemas.microsoft.com/office/powerpoint/2010/main" val="2969451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31</a:t>
            </a:fld>
            <a:endParaRPr kumimoji="1" lang="ja-JP" altLang="en-US"/>
          </a:p>
        </p:txBody>
      </p:sp>
    </p:spTree>
    <p:extLst>
      <p:ext uri="{BB962C8B-B14F-4D97-AF65-F5344CB8AC3E}">
        <p14:creationId xmlns:p14="http://schemas.microsoft.com/office/powerpoint/2010/main" val="2998181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32</a:t>
            </a:fld>
            <a:endParaRPr kumimoji="1" lang="ja-JP" altLang="en-US"/>
          </a:p>
        </p:txBody>
      </p:sp>
    </p:spTree>
    <p:extLst>
      <p:ext uri="{BB962C8B-B14F-4D97-AF65-F5344CB8AC3E}">
        <p14:creationId xmlns:p14="http://schemas.microsoft.com/office/powerpoint/2010/main" val="1962336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t>作成したｘから</a:t>
            </a:r>
            <a:r>
              <a:rPr lang="en-US" altLang="ja-JP" sz="1200" dirty="0"/>
              <a:t>( v , </a:t>
            </a:r>
            <a:r>
              <a:rPr lang="en-US" altLang="ja-JP" sz="1200" dirty="0" err="1"/>
              <a:t>θ</a:t>
            </a:r>
            <a:r>
              <a:rPr lang="en-US" altLang="ja-JP" sz="1200" dirty="0"/>
              <a:t> )</a:t>
            </a:r>
            <a:r>
              <a:rPr lang="ja-JP" altLang="en-US" sz="1200"/>
              <a:t>の組を求めることができるか確認し、実際に</a:t>
            </a:r>
            <a:r>
              <a:rPr lang="en-US" altLang="ja-JP" sz="1200" dirty="0"/>
              <a:t>Bayes</a:t>
            </a:r>
            <a:r>
              <a:rPr lang="ja-JP" altLang="en-US" sz="1200"/>
              <a:t>統計で事後確率から事前確率が求められることを確認したかった</a:t>
            </a:r>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33</a:t>
            </a:fld>
            <a:endParaRPr kumimoji="1" lang="ja-JP" altLang="en-US"/>
          </a:p>
        </p:txBody>
      </p:sp>
    </p:spTree>
    <p:extLst>
      <p:ext uri="{BB962C8B-B14F-4D97-AF65-F5344CB8AC3E}">
        <p14:creationId xmlns:p14="http://schemas.microsoft.com/office/powerpoint/2010/main" val="3247463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34</a:t>
            </a:fld>
            <a:endParaRPr kumimoji="1" lang="ja-JP" altLang="en-US"/>
          </a:p>
        </p:txBody>
      </p:sp>
    </p:spTree>
    <p:extLst>
      <p:ext uri="{BB962C8B-B14F-4D97-AF65-F5344CB8AC3E}">
        <p14:creationId xmlns:p14="http://schemas.microsoft.com/office/powerpoint/2010/main" val="340372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物理における実験では、理想的な環境が常に用意できるとは限りません。理想的でない環境や、よくわかっていない不定性が残った状態で実験をやらざるを得ない場合が多々あります。そこで、観測したデータに傾倒誤差による影響がどのくらい含まれているかを評価したいと考えました。ここで、注意したいのは、測定結果の予測が建つことと、現象と実験環境をモデル化できることを前提とするということです。</a:t>
            </a:r>
            <a:endParaRPr kumimoji="1" lang="en-US" altLang="ja-JP" dirty="0"/>
          </a:p>
          <a:p>
            <a:endParaRPr kumimoji="1" lang="en-US" altLang="ja-JP" dirty="0"/>
          </a:p>
          <a:p>
            <a:endParaRPr kumimoji="1" lang="en-US" altLang="ja-JP" dirty="0"/>
          </a:p>
          <a:p>
            <a:r>
              <a:rPr kumimoji="1" lang="en-US" altLang="ja-JP" dirty="0"/>
              <a:t>&lt;</a:t>
            </a:r>
            <a:r>
              <a:rPr kumimoji="1" lang="ja-JP" altLang="en-US"/>
              <a:t>先生の文章</a:t>
            </a:r>
            <a:r>
              <a:rPr kumimoji="1" lang="en-US" altLang="ja-JP" dirty="0"/>
              <a: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a:solidFill>
                  <a:schemeClr val="tx1"/>
                </a:solidFill>
                <a:effectLst/>
                <a:latin typeface="+mn-lt"/>
                <a:ea typeface="+mn-ea"/>
                <a:cs typeface="+mn-cs"/>
              </a:rPr>
              <a:t>実験データの解析において、物理量の測定から理論パラメータを推定したいと考えた。通常は、理論モデル</a:t>
            </a:r>
            <a:r>
              <a:rPr kumimoji="1" lang="en-US" altLang="ja-JP" sz="1200" kern="1200" dirty="0">
                <a:solidFill>
                  <a:schemeClr val="tx1"/>
                </a:solidFill>
                <a:effectLst/>
                <a:latin typeface="+mn-lt"/>
                <a:ea typeface="+mn-ea"/>
                <a:cs typeface="+mn-cs"/>
              </a:rPr>
              <a:t>A</a:t>
            </a:r>
            <a:r>
              <a:rPr kumimoji="1" lang="ja-JP" altLang="ja-JP" sz="1200" kern="1200">
                <a:solidFill>
                  <a:schemeClr val="tx1"/>
                </a:solidFill>
                <a:effectLst/>
                <a:latin typeface="+mn-lt"/>
                <a:ea typeface="+mn-ea"/>
                <a:cs typeface="+mn-cs"/>
              </a:rPr>
              <a:t>があったとき、そこからデータ</a:t>
            </a:r>
            <a:r>
              <a:rPr kumimoji="1" lang="en-US" altLang="ja-JP" sz="1200" kern="1200" dirty="0">
                <a:solidFill>
                  <a:schemeClr val="tx1"/>
                </a:solidFill>
                <a:effectLst/>
                <a:latin typeface="+mn-lt"/>
                <a:ea typeface="+mn-ea"/>
                <a:cs typeface="+mn-cs"/>
              </a:rPr>
              <a:t>B</a:t>
            </a:r>
            <a:r>
              <a:rPr kumimoji="1" lang="ja-JP" altLang="ja-JP" sz="1200" kern="1200">
                <a:solidFill>
                  <a:schemeClr val="tx1"/>
                </a:solidFill>
                <a:effectLst/>
                <a:latin typeface="+mn-lt"/>
                <a:ea typeface="+mn-ea"/>
                <a:cs typeface="+mn-cs"/>
              </a:rPr>
              <a:t>を得る確率</a:t>
            </a:r>
            <a:r>
              <a:rPr kumimoji="1" lang="en-US" altLang="ja-JP" sz="1200" kern="1200" dirty="0">
                <a:solidFill>
                  <a:schemeClr val="tx1"/>
                </a:solidFill>
                <a:effectLst/>
                <a:latin typeface="+mn-lt"/>
                <a:ea typeface="+mn-ea"/>
                <a:cs typeface="+mn-cs"/>
              </a:rPr>
              <a:t>P(B|A)</a:t>
            </a:r>
            <a:r>
              <a:rPr kumimoji="1" lang="ja-JP" altLang="ja-JP" sz="1200" kern="1200">
                <a:solidFill>
                  <a:schemeClr val="tx1"/>
                </a:solidFill>
                <a:effectLst/>
                <a:latin typeface="+mn-lt"/>
                <a:ea typeface="+mn-ea"/>
                <a:cs typeface="+mn-cs"/>
              </a:rPr>
              <a:t>を計算することが原理的に可能である。一方、観測であるデータ</a:t>
            </a:r>
            <a:r>
              <a:rPr kumimoji="1" lang="en-US" altLang="ja-JP" sz="1200" kern="1200" dirty="0">
                <a:solidFill>
                  <a:schemeClr val="tx1"/>
                </a:solidFill>
                <a:effectLst/>
                <a:latin typeface="+mn-lt"/>
                <a:ea typeface="+mn-ea"/>
                <a:cs typeface="+mn-cs"/>
              </a:rPr>
              <a:t>B</a:t>
            </a:r>
            <a:r>
              <a:rPr kumimoji="1" lang="ja-JP" altLang="ja-JP" sz="1200" kern="1200">
                <a:solidFill>
                  <a:schemeClr val="tx1"/>
                </a:solidFill>
                <a:effectLst/>
                <a:latin typeface="+mn-lt"/>
                <a:ea typeface="+mn-ea"/>
                <a:cs typeface="+mn-cs"/>
              </a:rPr>
              <a:t>を得たときに、そのような結果を引き起こすモデルとしてどのようなものが適当かという問いは自明ではない。あらゆるモデルを考えたのでは範囲が広すぎるが、あるモデルを考えたときに、そのモデルのパラメータを推論するというのは取り扱いが可能である。理論モデルから観測結果を予測するという順問題に対して、観測されたデータから理論モデルの妥当性やパラメータを決定するという逆問題は</a:t>
            </a:r>
            <a:r>
              <a:rPr kumimoji="1" lang="en-US" altLang="ja-JP" sz="1200" kern="1200" dirty="0">
                <a:solidFill>
                  <a:schemeClr val="tx1"/>
                </a:solidFill>
                <a:effectLst/>
                <a:latin typeface="+mn-lt"/>
                <a:ea typeface="+mn-ea"/>
                <a:cs typeface="+mn-cs"/>
              </a:rPr>
              <a:t>Bayes</a:t>
            </a:r>
            <a:r>
              <a:rPr kumimoji="1" lang="ja-JP" altLang="ja-JP" sz="1200" kern="1200">
                <a:solidFill>
                  <a:schemeClr val="tx1"/>
                </a:solidFill>
                <a:effectLst/>
                <a:latin typeface="+mn-lt"/>
                <a:ea typeface="+mn-ea"/>
                <a:cs typeface="+mn-cs"/>
              </a:rPr>
              <a:t>統計の方法を利用できる。</a:t>
            </a:r>
          </a:p>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3</a:t>
            </a:fld>
            <a:endParaRPr kumimoji="1" lang="ja-JP" altLang="en-US"/>
          </a:p>
        </p:txBody>
      </p:sp>
    </p:spTree>
    <p:extLst>
      <p:ext uri="{BB962C8B-B14F-4D97-AF65-F5344CB8AC3E}">
        <p14:creationId xmlns:p14="http://schemas.microsoft.com/office/powerpoint/2010/main" val="181105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この前提が成り立つものとして当てはまる例の一つに</a:t>
            </a:r>
            <a:r>
              <a:rPr kumimoji="1" lang="en-US" altLang="ja-JP" dirty="0"/>
              <a:t>2</a:t>
            </a:r>
            <a:r>
              <a:rPr kumimoji="1" lang="ja-JP" altLang="en-US"/>
              <a:t>重スリット実験があります。</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4</a:t>
            </a:fld>
            <a:endParaRPr kumimoji="1" lang="ja-JP" altLang="en-US"/>
          </a:p>
        </p:txBody>
      </p:sp>
    </p:spTree>
    <p:extLst>
      <p:ext uri="{BB962C8B-B14F-4D97-AF65-F5344CB8AC3E}">
        <p14:creationId xmlns:p14="http://schemas.microsoft.com/office/powerpoint/2010/main" val="377823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2</a:t>
            </a:r>
            <a:r>
              <a:rPr kumimoji="1" lang="ja-JP" altLang="en-US" sz="1200" kern="1200">
                <a:solidFill>
                  <a:schemeClr val="tx1"/>
                </a:solidFill>
                <a:effectLst/>
                <a:latin typeface="+mn-lt"/>
                <a:ea typeface="+mn-ea"/>
                <a:cs typeface="+mn-cs"/>
              </a:rPr>
              <a:t>重スリット実験とは、電子銃から電子を発射させて</a:t>
            </a:r>
            <a:r>
              <a:rPr lang="ja-JP" altLang="en-US"/>
              <a:t>向こう側のスクリーンに到達させます。途中は真空で、電子の通り道にあたる位置に衝立となる板があります。その板には</a:t>
            </a:r>
            <a:r>
              <a:rPr lang="en-US" altLang="ja-JP" dirty="0"/>
              <a:t>2</a:t>
            </a:r>
            <a:r>
              <a:rPr lang="ja-JP" altLang="en-US"/>
              <a:t>本のスリットがあり、電子はここを通らなければなりません。スクリーンでは光の強度を測定できます。</a:t>
            </a:r>
            <a:r>
              <a:rPr lang="ja-JP" altLang="en-US" sz="1200"/>
              <a:t>図のようにセッティングしたいのですが、実際には人の手による誤差が生まれてしまいます。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&lt;memo&gt;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⇨粒子と波動の二重性を示す</a:t>
            </a:r>
            <a:endParaRPr kumimoji="1" lang="ja-JP" altLang="en-US"/>
          </a:p>
          <a:p>
            <a:endParaRPr kumimoji="1" lang="en-US" altLang="ja-JP" dirty="0"/>
          </a:p>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5</a:t>
            </a:fld>
            <a:endParaRPr kumimoji="1" lang="ja-JP" altLang="en-US"/>
          </a:p>
        </p:txBody>
      </p:sp>
    </p:spTree>
    <p:extLst>
      <p:ext uri="{BB962C8B-B14F-4D97-AF65-F5344CB8AC3E}">
        <p14:creationId xmlns:p14="http://schemas.microsoft.com/office/powerpoint/2010/main" val="158945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スリットの設置位置がずれると、干渉縞が理論的な予想とずれます。そこで、干渉縞の分布からスリット位置の系統的なずれを同定したいと考えました。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ここで、先ほど注意したいと話していた測定結果の予測が立つという前提は、</a:t>
            </a:r>
            <a:r>
              <a:rPr kumimoji="1" lang="en-US" altLang="ja-JP" sz="1200" kern="1200" dirty="0">
                <a:solidFill>
                  <a:schemeClr val="tx1"/>
                </a:solidFill>
                <a:effectLst/>
                <a:latin typeface="+mn-lt"/>
                <a:ea typeface="+mn-ea"/>
                <a:cs typeface="+mn-cs"/>
              </a:rPr>
              <a:t>y(x)</a:t>
            </a:r>
            <a:r>
              <a:rPr kumimoji="1" lang="ja-JP" altLang="en-US" sz="1200" kern="1200">
                <a:solidFill>
                  <a:schemeClr val="tx1"/>
                </a:solidFill>
                <a:effectLst/>
                <a:latin typeface="+mn-lt"/>
                <a:ea typeface="+mn-ea"/>
                <a:cs typeface="+mn-cs"/>
              </a:rPr>
              <a:t>というスクリーンでの干渉縞を計算する式が与えられていることで成り立っていることがわかります。</a:t>
            </a:r>
            <a:r>
              <a:rPr lang="ja-JP" altLang="en-US" sz="1200"/>
              <a:t>下図のように中心軸から</a:t>
            </a:r>
            <a:r>
              <a:rPr lang="en-US" altLang="ja-JP" sz="1200" dirty="0"/>
              <a:t> </a:t>
            </a:r>
            <a:r>
              <a:rPr lang="ja-JP" altLang="en-US" sz="1200"/>
              <a:t>ｃ</a:t>
            </a:r>
            <a:r>
              <a:rPr lang="en-US" altLang="ja-JP" sz="1200" dirty="0"/>
              <a:t> ,</a:t>
            </a:r>
            <a:r>
              <a:rPr lang="ja-JP" altLang="en-US" sz="1200"/>
              <a:t>角度</a:t>
            </a:r>
            <a:r>
              <a:rPr lang="en-US" altLang="ja-JP" sz="1200" dirty="0"/>
              <a:t> </a:t>
            </a:r>
            <a:r>
              <a:rPr lang="en-US" altLang="ja-JP" sz="1200" dirty="0" err="1"/>
              <a:t>θ</a:t>
            </a:r>
            <a:r>
              <a:rPr lang="en-US" altLang="ja-JP" sz="1200" dirty="0"/>
              <a:t> </a:t>
            </a:r>
            <a:r>
              <a:rPr lang="ja-JP" altLang="en-US" sz="1200"/>
              <a:t>ずれてしまったとします。</a:t>
            </a:r>
            <a:r>
              <a:rPr kumimoji="1" lang="ja-JP" altLang="en-US" sz="1200" kern="1200">
                <a:solidFill>
                  <a:schemeClr val="tx1"/>
                </a:solidFill>
                <a:effectLst/>
                <a:latin typeface="+mn-lt"/>
                <a:ea typeface="+mn-ea"/>
                <a:cs typeface="+mn-cs"/>
              </a:rPr>
              <a:t>光の強度の測定から</a:t>
            </a:r>
            <a:r>
              <a:rPr lang="ja-JP" altLang="en-US" sz="1200"/>
              <a:t>回折模様が予想よりずれていることがわかります。つまり、</a:t>
            </a:r>
            <a:endParaRPr kumimoji="1" lang="ja-JP" altLang="ja-JP" sz="1200" kern="1200">
              <a:solidFill>
                <a:schemeClr val="tx1"/>
              </a:solidFill>
              <a:effectLst/>
              <a:latin typeface="+mn-lt"/>
              <a:ea typeface="+mn-ea"/>
              <a:cs typeface="+mn-cs"/>
            </a:endParaRPr>
          </a:p>
          <a:p>
            <a:r>
              <a:rPr lang="ja-JP" altLang="en-US"/>
              <a:t>実際にはどうなっているかわかる状態で予想とデータを比較したいときの手段の一つが</a:t>
            </a:r>
            <a:r>
              <a:rPr lang="en-US" altLang="ja-JP" dirty="0"/>
              <a:t>Bayes</a:t>
            </a:r>
            <a:r>
              <a:rPr lang="ja-JP" altLang="en-US"/>
              <a:t>推定です。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6</a:t>
            </a:fld>
            <a:endParaRPr kumimoji="1" lang="ja-JP" altLang="en-US"/>
          </a:p>
        </p:txBody>
      </p:sp>
    </p:spTree>
    <p:extLst>
      <p:ext uri="{BB962C8B-B14F-4D97-AF65-F5344CB8AC3E}">
        <p14:creationId xmlns:p14="http://schemas.microsoft.com/office/powerpoint/2010/main" val="311398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Bayes</a:t>
            </a:r>
            <a:r>
              <a:rPr kumimoji="1" lang="ja-JP" altLang="en-US"/>
              <a:t>の定理について簡単に説明します。</a:t>
            </a:r>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7</a:t>
            </a:fld>
            <a:endParaRPr kumimoji="1" lang="ja-JP" altLang="en-US"/>
          </a:p>
        </p:txBody>
      </p:sp>
    </p:spTree>
    <p:extLst>
      <p:ext uri="{BB962C8B-B14F-4D97-AF65-F5344CB8AC3E}">
        <p14:creationId xmlns:p14="http://schemas.microsoft.com/office/powerpoint/2010/main" val="72080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D13706-D830-E24E-AFD4-D16DD6040D90}" type="slidenum">
              <a:rPr kumimoji="1" lang="ja-JP" altLang="en-US" smtClean="0"/>
              <a:t>8</a:t>
            </a:fld>
            <a:endParaRPr kumimoji="1" lang="ja-JP" altLang="en-US"/>
          </a:p>
        </p:txBody>
      </p:sp>
    </p:spTree>
    <p:extLst>
      <p:ext uri="{BB962C8B-B14F-4D97-AF65-F5344CB8AC3E}">
        <p14:creationId xmlns:p14="http://schemas.microsoft.com/office/powerpoint/2010/main" val="192971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87808-AF78-8F47-B4D7-C3CD7639D3F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1A7406D-EE8F-B249-82EB-3396016EB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1975A76-4807-7545-B05F-3E190A836CA2}"/>
              </a:ext>
            </a:extLst>
          </p:cNvPr>
          <p:cNvSpPr>
            <a:spLocks noGrp="1"/>
          </p:cNvSpPr>
          <p:nvPr>
            <p:ph type="dt" sz="half" idx="10"/>
          </p:nvPr>
        </p:nvSpPr>
        <p:spPr/>
        <p:txBody>
          <a:bodyPr/>
          <a:lstStyle/>
          <a:p>
            <a:fld id="{599A0DCD-B8B2-8247-92BA-6B7D194ED158}" type="datetime1">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B80A0A92-C4C3-6144-89D1-B93B129B14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BD92AA-737E-7542-84EC-FBEC88D49457}"/>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17257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5E4E2D-43A6-C64C-9375-39FA8978171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B210B7-187A-5C40-BD5E-E86107380AAD}"/>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D93DFA-0186-CA44-821D-F4759C567A75}"/>
              </a:ext>
            </a:extLst>
          </p:cNvPr>
          <p:cNvSpPr>
            <a:spLocks noGrp="1"/>
          </p:cNvSpPr>
          <p:nvPr>
            <p:ph type="dt" sz="half" idx="10"/>
          </p:nvPr>
        </p:nvSpPr>
        <p:spPr/>
        <p:txBody>
          <a:bodyPr/>
          <a:lstStyle/>
          <a:p>
            <a:fld id="{276AA2E5-A462-1143-B3AC-94B904F3BF94}" type="datetime1">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F003AAA8-F179-4741-A0DF-220DCE1C28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2F8400-A639-D440-BA9C-2930315FF88F}"/>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296965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EF8CF57-4C81-C249-A0FC-B729ABC7899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0BC816-5180-2444-B2AC-6CBCC0896B99}"/>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521A94-B420-A947-AAE3-410D75C1AE14}"/>
              </a:ext>
            </a:extLst>
          </p:cNvPr>
          <p:cNvSpPr>
            <a:spLocks noGrp="1"/>
          </p:cNvSpPr>
          <p:nvPr>
            <p:ph type="dt" sz="half" idx="10"/>
          </p:nvPr>
        </p:nvSpPr>
        <p:spPr/>
        <p:txBody>
          <a:bodyPr/>
          <a:lstStyle/>
          <a:p>
            <a:fld id="{0DD85064-77E4-3E48-A704-BE815F72F9C8}" type="datetime1">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44F5E25A-1FB9-6B49-BBBD-00926D6B43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EB2601-FC6A-2543-A87C-873146DDB284}"/>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424387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29587E-1103-A44E-B938-2EA4B49114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FBDB6A-076A-F24A-A185-80D2E7E88F8D}"/>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E40588-7F82-9343-B6A2-A386BF0EC54C}"/>
              </a:ext>
            </a:extLst>
          </p:cNvPr>
          <p:cNvSpPr>
            <a:spLocks noGrp="1"/>
          </p:cNvSpPr>
          <p:nvPr>
            <p:ph type="dt" sz="half" idx="10"/>
          </p:nvPr>
        </p:nvSpPr>
        <p:spPr/>
        <p:txBody>
          <a:bodyPr/>
          <a:lstStyle/>
          <a:p>
            <a:fld id="{A976045E-2124-0044-9D0E-78BF6EEEDAB0}" type="datetime1">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9128A08A-6B45-CB4C-BDD1-1D8099F2FF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D67DCF-2F90-4440-845F-DA3AB7FF11C3}"/>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101375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FA6145-EC83-F941-8200-C3FECC5A539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851E39-0D12-1A4B-8829-0B14DD021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B70A5A-BCBB-8746-A17E-FD45A595F071}"/>
              </a:ext>
            </a:extLst>
          </p:cNvPr>
          <p:cNvSpPr>
            <a:spLocks noGrp="1"/>
          </p:cNvSpPr>
          <p:nvPr>
            <p:ph type="dt" sz="half" idx="10"/>
          </p:nvPr>
        </p:nvSpPr>
        <p:spPr/>
        <p:txBody>
          <a:bodyPr/>
          <a:lstStyle/>
          <a:p>
            <a:fld id="{C6D1AF38-3A55-6D40-B1BC-659F6B48D7B5}" type="datetime1">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9B918F95-FC13-E344-A81D-79C0A747AB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73A185-A52B-FE42-A6F3-2F68869C6028}"/>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114452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191CDB-3EED-1046-8FF0-43313E85DDE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987B07-5E21-CC40-AB78-4D9345991B3D}"/>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4343730-5D4B-5245-9CEC-861794C3E907}"/>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A9B1510-991A-E94A-81BD-F0E02EC63058}"/>
              </a:ext>
            </a:extLst>
          </p:cNvPr>
          <p:cNvSpPr>
            <a:spLocks noGrp="1"/>
          </p:cNvSpPr>
          <p:nvPr>
            <p:ph type="dt" sz="half" idx="10"/>
          </p:nvPr>
        </p:nvSpPr>
        <p:spPr/>
        <p:txBody>
          <a:bodyPr/>
          <a:lstStyle/>
          <a:p>
            <a:fld id="{31A85B64-D70D-6841-A8E7-B1BDB29D7899}" type="datetime1">
              <a:rPr kumimoji="1" lang="ja-JP" altLang="en-US" smtClean="0"/>
              <a:t>2022/2/1</a:t>
            </a:fld>
            <a:endParaRPr kumimoji="1" lang="ja-JP" altLang="en-US"/>
          </a:p>
        </p:txBody>
      </p:sp>
      <p:sp>
        <p:nvSpPr>
          <p:cNvPr id="6" name="フッター プレースホルダー 5">
            <a:extLst>
              <a:ext uri="{FF2B5EF4-FFF2-40B4-BE49-F238E27FC236}">
                <a16:creationId xmlns:a16="http://schemas.microsoft.com/office/drawing/2014/main" id="{FC7ED9D2-DE94-014C-BE43-A7D06D8418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111C7D-1984-F542-9C61-33C3313F34A6}"/>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373179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33F99-5658-8C47-AB26-BCCC632A5EA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A52EFC-BFD3-A34E-9A20-C228E0ED20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7CFC665-ADD4-AE4A-B784-59200436BFBA}"/>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D722C5-1E55-FE42-AF39-C564F8421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B5906D3F-BABC-E345-A6CF-F0E6D0AEC69B}"/>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5692A66-6370-F145-AF01-471441DFD85C}"/>
              </a:ext>
            </a:extLst>
          </p:cNvPr>
          <p:cNvSpPr>
            <a:spLocks noGrp="1"/>
          </p:cNvSpPr>
          <p:nvPr>
            <p:ph type="dt" sz="half" idx="10"/>
          </p:nvPr>
        </p:nvSpPr>
        <p:spPr/>
        <p:txBody>
          <a:bodyPr/>
          <a:lstStyle/>
          <a:p>
            <a:fld id="{C3EAF0B2-2EC8-9F41-8D3D-7C67A23F1CE1}" type="datetime1">
              <a:rPr kumimoji="1" lang="ja-JP" altLang="en-US" smtClean="0"/>
              <a:t>2022/2/1</a:t>
            </a:fld>
            <a:endParaRPr kumimoji="1" lang="ja-JP" altLang="en-US"/>
          </a:p>
        </p:txBody>
      </p:sp>
      <p:sp>
        <p:nvSpPr>
          <p:cNvPr id="8" name="フッター プレースホルダー 7">
            <a:extLst>
              <a:ext uri="{FF2B5EF4-FFF2-40B4-BE49-F238E27FC236}">
                <a16:creationId xmlns:a16="http://schemas.microsoft.com/office/drawing/2014/main" id="{B2D767B7-1B78-AF4F-97AA-576DA977352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2B614CA-1FE4-8D46-AF12-5DD3ECF85212}"/>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96259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A213A-5C1D-D641-AFB8-92C6435140A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2F84C9A-C3F4-1B47-B7A1-BBBB6BE95AB7}"/>
              </a:ext>
            </a:extLst>
          </p:cNvPr>
          <p:cNvSpPr>
            <a:spLocks noGrp="1"/>
          </p:cNvSpPr>
          <p:nvPr>
            <p:ph type="dt" sz="half" idx="10"/>
          </p:nvPr>
        </p:nvSpPr>
        <p:spPr/>
        <p:txBody>
          <a:bodyPr/>
          <a:lstStyle/>
          <a:p>
            <a:fld id="{545EEAD1-B29B-7849-A007-9955CCE02477}" type="datetime1">
              <a:rPr kumimoji="1" lang="ja-JP" altLang="en-US" smtClean="0"/>
              <a:t>2022/2/1</a:t>
            </a:fld>
            <a:endParaRPr kumimoji="1" lang="ja-JP" altLang="en-US"/>
          </a:p>
        </p:txBody>
      </p:sp>
      <p:sp>
        <p:nvSpPr>
          <p:cNvPr id="4" name="フッター プレースホルダー 3">
            <a:extLst>
              <a:ext uri="{FF2B5EF4-FFF2-40B4-BE49-F238E27FC236}">
                <a16:creationId xmlns:a16="http://schemas.microsoft.com/office/drawing/2014/main" id="{E7B38217-299C-3F47-9EDD-6245B4AAD61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DB61D60-A03D-AD4D-A31F-C6659DAD9DE4}"/>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327712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EDE2A2-BAF6-254D-92D7-00E340FF5B97}"/>
              </a:ext>
            </a:extLst>
          </p:cNvPr>
          <p:cNvSpPr>
            <a:spLocks noGrp="1"/>
          </p:cNvSpPr>
          <p:nvPr>
            <p:ph type="dt" sz="half" idx="10"/>
          </p:nvPr>
        </p:nvSpPr>
        <p:spPr/>
        <p:txBody>
          <a:bodyPr/>
          <a:lstStyle/>
          <a:p>
            <a:fld id="{362C5DD0-3581-914E-BCB3-129FAA2CF073}" type="datetime1">
              <a:rPr kumimoji="1" lang="ja-JP" altLang="en-US" smtClean="0"/>
              <a:t>2022/2/1</a:t>
            </a:fld>
            <a:endParaRPr kumimoji="1" lang="ja-JP" altLang="en-US"/>
          </a:p>
        </p:txBody>
      </p:sp>
      <p:sp>
        <p:nvSpPr>
          <p:cNvPr id="3" name="フッター プレースホルダー 2">
            <a:extLst>
              <a:ext uri="{FF2B5EF4-FFF2-40B4-BE49-F238E27FC236}">
                <a16:creationId xmlns:a16="http://schemas.microsoft.com/office/drawing/2014/main" id="{73111B8D-E0B0-3F44-A854-B79B2E31EFD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A119D17-53BB-6841-A6E2-0D93C8AFCB82}"/>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304581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241334-6D1A-1246-9C94-2C5F5C0598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3CBB79-70DC-A147-87C9-110918F107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9C453CB-0ABC-1C4E-A0F6-17970E01A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26F06F-3E70-2045-8CFC-2068DAE670AB}"/>
              </a:ext>
            </a:extLst>
          </p:cNvPr>
          <p:cNvSpPr>
            <a:spLocks noGrp="1"/>
          </p:cNvSpPr>
          <p:nvPr>
            <p:ph type="dt" sz="half" idx="10"/>
          </p:nvPr>
        </p:nvSpPr>
        <p:spPr/>
        <p:txBody>
          <a:bodyPr/>
          <a:lstStyle/>
          <a:p>
            <a:fld id="{D157F5DB-1D7C-A54F-BCA2-EC4F03D21F3B}" type="datetime1">
              <a:rPr kumimoji="1" lang="ja-JP" altLang="en-US" smtClean="0"/>
              <a:t>2022/2/1</a:t>
            </a:fld>
            <a:endParaRPr kumimoji="1" lang="ja-JP" altLang="en-US"/>
          </a:p>
        </p:txBody>
      </p:sp>
      <p:sp>
        <p:nvSpPr>
          <p:cNvPr id="6" name="フッター プレースホルダー 5">
            <a:extLst>
              <a:ext uri="{FF2B5EF4-FFF2-40B4-BE49-F238E27FC236}">
                <a16:creationId xmlns:a16="http://schemas.microsoft.com/office/drawing/2014/main" id="{B4CDE554-C1BD-D149-8D33-3E0D517C60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1BF3D8-5CFE-B84E-B381-EB77120F23F2}"/>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236535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5AE7B4-C6E3-1B4A-A3C6-A8154F2E914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2C52C8B-EFA9-4F44-97F2-41D6406DD2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AE01D15-1BA1-574B-ADC2-63C644BB6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9922FE7-B7E4-314D-808E-B8C1902D7615}"/>
              </a:ext>
            </a:extLst>
          </p:cNvPr>
          <p:cNvSpPr>
            <a:spLocks noGrp="1"/>
          </p:cNvSpPr>
          <p:nvPr>
            <p:ph type="dt" sz="half" idx="10"/>
          </p:nvPr>
        </p:nvSpPr>
        <p:spPr/>
        <p:txBody>
          <a:bodyPr/>
          <a:lstStyle/>
          <a:p>
            <a:fld id="{5D2BEC7E-25E5-BE4C-AC5C-12EC469C0D97}" type="datetime1">
              <a:rPr kumimoji="1" lang="ja-JP" altLang="en-US" smtClean="0"/>
              <a:t>2022/2/1</a:t>
            </a:fld>
            <a:endParaRPr kumimoji="1" lang="ja-JP" altLang="en-US"/>
          </a:p>
        </p:txBody>
      </p:sp>
      <p:sp>
        <p:nvSpPr>
          <p:cNvPr id="6" name="フッター プレースホルダー 5">
            <a:extLst>
              <a:ext uri="{FF2B5EF4-FFF2-40B4-BE49-F238E27FC236}">
                <a16:creationId xmlns:a16="http://schemas.microsoft.com/office/drawing/2014/main" id="{BEE17ABC-16C3-4945-9E86-643358DE45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632547-159C-474C-92A4-584531FA1CCA}"/>
              </a:ext>
            </a:extLst>
          </p:cNvPr>
          <p:cNvSpPr>
            <a:spLocks noGrp="1"/>
          </p:cNvSpPr>
          <p:nvPr>
            <p:ph type="sldNum" sz="quarter" idx="12"/>
          </p:nvPr>
        </p:nvSpPr>
        <p:spPr/>
        <p:txBody>
          <a:body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89686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3993CEF-17DB-194D-A249-5565F8C3C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3C12FF-5770-7649-ADD2-39AFB80C1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1D9AA0-C77A-F54B-8D01-227506B3B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85387-D8C8-7946-B46C-30CBC4DF0702}" type="datetime1">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87EB02D6-FEE3-704A-ADF2-32AC12CB3D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BE03A1E-DC9E-3646-9EC3-AA58EF2F2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B49FF-2138-0D40-BA46-8BC87A93AD65}" type="slidenum">
              <a:rPr kumimoji="1" lang="ja-JP" altLang="en-US" smtClean="0"/>
              <a:t>‹#›</a:t>
            </a:fld>
            <a:endParaRPr kumimoji="1" lang="ja-JP" altLang="en-US"/>
          </a:p>
        </p:txBody>
      </p:sp>
    </p:spTree>
    <p:extLst>
      <p:ext uri="{BB962C8B-B14F-4D97-AF65-F5344CB8AC3E}">
        <p14:creationId xmlns:p14="http://schemas.microsoft.com/office/powerpoint/2010/main" val="70400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2.emf"/><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7C361-A6CD-AB42-B90C-F5AC54C28BD1}"/>
              </a:ext>
            </a:extLst>
          </p:cNvPr>
          <p:cNvSpPr>
            <a:spLocks noGrp="1"/>
          </p:cNvSpPr>
          <p:nvPr>
            <p:ph type="ctrTitle"/>
          </p:nvPr>
        </p:nvSpPr>
        <p:spPr/>
        <p:txBody>
          <a:bodyPr/>
          <a:lstStyle/>
          <a:p>
            <a:r>
              <a:rPr lang="ja-JP" altLang="en-US"/>
              <a:t>ベイズ統計を用いた</a:t>
            </a:r>
            <a:br>
              <a:rPr lang="en-US" altLang="ja-JP" dirty="0"/>
            </a:br>
            <a:r>
              <a:rPr lang="ja-JP" altLang="en-US"/>
              <a:t>画像の鮮明化について</a:t>
            </a:r>
          </a:p>
        </p:txBody>
      </p:sp>
      <p:sp>
        <p:nvSpPr>
          <p:cNvPr id="3" name="字幕 2">
            <a:extLst>
              <a:ext uri="{FF2B5EF4-FFF2-40B4-BE49-F238E27FC236}">
                <a16:creationId xmlns:a16="http://schemas.microsoft.com/office/drawing/2014/main" id="{2E6E7A42-0BAF-A04D-9386-FA126CA62754}"/>
              </a:ext>
            </a:extLst>
          </p:cNvPr>
          <p:cNvSpPr>
            <a:spLocks noGrp="1"/>
          </p:cNvSpPr>
          <p:nvPr>
            <p:ph type="subTitle" idx="1"/>
          </p:nvPr>
        </p:nvSpPr>
        <p:spPr/>
        <p:txBody>
          <a:bodyPr>
            <a:normAutofit lnSpcReduction="10000"/>
          </a:bodyPr>
          <a:lstStyle/>
          <a:p>
            <a:endParaRPr lang="en-US" altLang="ja-JP" dirty="0"/>
          </a:p>
          <a:p>
            <a:r>
              <a:rPr lang="en-US" altLang="ja-JP" dirty="0"/>
              <a:t>2022/02/01 </a:t>
            </a:r>
            <a:r>
              <a:rPr lang="ja-JP" altLang="en-US"/>
              <a:t>お茶の水女子大学 卒研発表会 </a:t>
            </a:r>
            <a:endParaRPr lang="en-US" altLang="ja-JP" dirty="0"/>
          </a:p>
          <a:p>
            <a:r>
              <a:rPr lang="ja-JP" altLang="en-US"/>
              <a:t>河野研究室</a:t>
            </a:r>
            <a:r>
              <a:rPr lang="en-US" altLang="ja-JP" dirty="0"/>
              <a:t> </a:t>
            </a:r>
          </a:p>
          <a:p>
            <a:r>
              <a:rPr lang="en-US" altLang="ja-JP" dirty="0"/>
              <a:t>B4 </a:t>
            </a:r>
            <a:r>
              <a:rPr lang="ja-JP" altLang="en-US"/>
              <a:t>神田美香</a:t>
            </a:r>
          </a:p>
        </p:txBody>
      </p:sp>
    </p:spTree>
    <p:extLst>
      <p:ext uri="{BB962C8B-B14F-4D97-AF65-F5344CB8AC3E}">
        <p14:creationId xmlns:p14="http://schemas.microsoft.com/office/powerpoint/2010/main" val="37930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551C54E-F438-4F41-9043-35211CC84C49}"/>
              </a:ext>
            </a:extLst>
          </p:cNvPr>
          <p:cNvSpPr>
            <a:spLocks noGrp="1"/>
          </p:cNvSpPr>
          <p:nvPr>
            <p:ph type="title"/>
          </p:nvPr>
        </p:nvSpPr>
        <p:spPr/>
        <p:txBody>
          <a:bodyPr/>
          <a:lstStyle/>
          <a:p>
            <a:r>
              <a:rPr lang="en-US" altLang="ja-JP" dirty="0"/>
              <a:t>Bayes</a:t>
            </a:r>
            <a:r>
              <a:rPr kumimoji="1" lang="ja-JP" altLang="en-US"/>
              <a:t>の定理について</a:t>
            </a:r>
            <a:r>
              <a:rPr kumimoji="1" lang="en-US" altLang="ja-JP" dirty="0"/>
              <a:t>(2)</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3C26F4B-08BA-5B45-BD7F-625B3D794112}"/>
                  </a:ext>
                </a:extLst>
              </p:cNvPr>
              <p:cNvSpPr>
                <a:spLocks noGrp="1"/>
              </p:cNvSpPr>
              <p:nvPr>
                <p:ph idx="1"/>
              </p:nvPr>
            </p:nvSpPr>
            <p:spPr/>
            <p:txBody>
              <a:bodyPr>
                <a:normAutofit fontScale="92500"/>
              </a:bodyPr>
              <a:lstStyle/>
              <a:p>
                <a:pPr marL="0" lvl="0" indent="0">
                  <a:buNone/>
                </a:pPr>
                <a:r>
                  <a:rPr lang="ja-JP" altLang="ja-JP">
                    <a:solidFill>
                      <a:prstClr val="black"/>
                    </a:solidFill>
                  </a:rPr>
                  <a:t>乗法の定理</a:t>
                </a:r>
                <a:r>
                  <a:rPr lang="en-US" altLang="ja-JP" dirty="0">
                    <a:solidFill>
                      <a:prstClr val="black"/>
                    </a:solidFill>
                  </a:rPr>
                  <a:t>(2)</a:t>
                </a:r>
                <a:r>
                  <a:rPr lang="ja-JP" altLang="ja-JP">
                    <a:solidFill>
                      <a:prstClr val="black"/>
                    </a:solidFill>
                  </a:rPr>
                  <a:t>式は、一般的な事象の性質を表現しているから、</a:t>
                </a:r>
                <a14:m>
                  <m:oMath xmlns:m="http://schemas.openxmlformats.org/officeDocument/2006/math">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oMath>
                </a14:m>
                <a:r>
                  <a:rPr lang="ja-JP" altLang="ja-JP">
                    <a:solidFill>
                      <a:prstClr val="black"/>
                    </a:solidFill>
                  </a:rPr>
                  <a:t>と</a:t>
                </a:r>
                <a14:m>
                  <m:oMath xmlns:m="http://schemas.openxmlformats.org/officeDocument/2006/math">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oMath>
                </a14:m>
                <a:r>
                  <a:rPr lang="ja-JP" altLang="ja-JP">
                    <a:solidFill>
                      <a:prstClr val="black"/>
                    </a:solidFill>
                  </a:rPr>
                  <a:t>を入れ替えて、</a:t>
                </a:r>
              </a:p>
              <a:p>
                <a:pPr marL="0" lvl="0" indent="0">
                  <a:buNone/>
                </a:pPr>
                <a14:m>
                  <m:oMathPara xmlns:m="http://schemas.openxmlformats.org/officeDocument/2006/math">
                    <m:oMathParaPr>
                      <m:jc m:val="centerGroup"/>
                    </m:oMathParaPr>
                    <m:oMath xmlns:m="http://schemas.openxmlformats.org/officeDocument/2006/math">
                      <m:r>
                        <a:rPr lang="en-US" altLang="ja-JP" b="0" i="1" smtClean="0">
                          <a:solidFill>
                            <a:prstClr val="black"/>
                          </a:solidFill>
                          <a:latin typeface="Cambria Math" panose="02040503050406030204" pitchFamily="18" charset="0"/>
                        </a:rPr>
                        <m:t>𝑃</m:t>
                      </m:r>
                      <m:d>
                        <m:dPr>
                          <m:ctrlPr>
                            <a:rPr lang="ja-JP" altLang="ja-JP" i="1">
                              <a:solidFill>
                                <a:prstClr val="black"/>
                              </a:solidFill>
                              <a:latin typeface="Cambria Math" panose="02040503050406030204" pitchFamily="18" charset="0"/>
                            </a:rPr>
                          </m:ctrlPr>
                        </m:dPr>
                        <m:e>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r>
                            <a:rPr lang="en-US" altLang="ja-JP" i="1">
                              <a:solidFill>
                                <a:prstClr val="black"/>
                              </a:solidFill>
                              <a:latin typeface="Cambria Math" panose="02040503050406030204" pitchFamily="18" charset="0"/>
                            </a:rPr>
                            <m:t>,</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e>
                      </m:d>
                      <m:r>
                        <a:rPr lang="en-US" altLang="ja-JP" i="1">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𝑃</m:t>
                      </m:r>
                      <m:r>
                        <a:rPr lang="en-US" altLang="ja-JP" i="1">
                          <a:solidFill>
                            <a:prstClr val="black"/>
                          </a:solidFill>
                          <a:latin typeface="Cambria Math" panose="02040503050406030204" pitchFamily="18" charset="0"/>
                        </a:rPr>
                        <m:t>(</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r>
                        <a:rPr lang="en-US" altLang="ja-JP" i="1">
                          <a:solidFill>
                            <a:prstClr val="black"/>
                          </a:solidFill>
                          <a:latin typeface="Cambria Math" panose="02040503050406030204" pitchFamily="18" charset="0"/>
                        </a:rPr>
                        <m:t>| </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r>
                        <a:rPr lang="en-US" altLang="ja-JP" i="1">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𝑃</m:t>
                      </m:r>
                      <m:d>
                        <m:dPr>
                          <m:ctrlPr>
                            <a:rPr lang="ja-JP" altLang="ja-JP" i="1">
                              <a:solidFill>
                                <a:prstClr val="black"/>
                              </a:solidFill>
                              <a:latin typeface="Cambria Math" panose="02040503050406030204" pitchFamily="18" charset="0"/>
                            </a:rPr>
                          </m:ctrlPr>
                        </m:dPr>
                        <m:e>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e>
                      </m:d>
                      <m:r>
                        <a:rPr lang="en-US" altLang="ja-JP" i="1">
                          <a:solidFill>
                            <a:prstClr val="black"/>
                          </a:solidFill>
                          <a:latin typeface="Cambria Math" panose="02040503050406030204" pitchFamily="18" charset="0"/>
                        </a:rPr>
                        <m:t>           (3)</m:t>
                      </m:r>
                    </m:oMath>
                  </m:oMathPara>
                </a14:m>
                <a:endParaRPr lang="ja-JP" altLang="ja-JP">
                  <a:solidFill>
                    <a:prstClr val="black"/>
                  </a:solidFill>
                </a:endParaRPr>
              </a:p>
              <a:p>
                <a:pPr marL="0" lvl="0" indent="0">
                  <a:buNone/>
                </a:pPr>
                <a:r>
                  <a:rPr lang="ja-JP" altLang="ja-JP">
                    <a:solidFill>
                      <a:prstClr val="black"/>
                    </a:solidFill>
                  </a:rPr>
                  <a:t>としても成り立つ。</a:t>
                </a:r>
                <a:r>
                  <a:rPr lang="en-US" altLang="ja-JP" dirty="0">
                    <a:solidFill>
                      <a:prstClr val="black"/>
                    </a:solidFill>
                  </a:rPr>
                  <a:t>(2)</a:t>
                </a:r>
                <a:r>
                  <a:rPr lang="ja-JP" altLang="ja-JP">
                    <a:solidFill>
                      <a:prstClr val="black"/>
                    </a:solidFill>
                  </a:rPr>
                  <a:t>式と</a:t>
                </a:r>
                <a:r>
                  <a:rPr lang="en-US" altLang="ja-JP" dirty="0">
                    <a:solidFill>
                      <a:prstClr val="black"/>
                    </a:solidFill>
                  </a:rPr>
                  <a:t>(3)</a:t>
                </a:r>
                <a:r>
                  <a:rPr lang="ja-JP" altLang="ja-JP">
                    <a:solidFill>
                      <a:prstClr val="black"/>
                    </a:solidFill>
                  </a:rPr>
                  <a:t>式の右辺を等式でつなぎ、両辺を</a:t>
                </a:r>
                <a14:m>
                  <m:oMath xmlns:m="http://schemas.openxmlformats.org/officeDocument/2006/math">
                    <m:r>
                      <a:rPr lang="en-US" altLang="ja-JP" i="1">
                        <a:solidFill>
                          <a:prstClr val="black"/>
                        </a:solidFill>
                        <a:latin typeface="Cambria Math" panose="02040503050406030204" pitchFamily="18" charset="0"/>
                      </a:rPr>
                      <m:t>𝑝</m:t>
                    </m:r>
                    <m:d>
                      <m:dPr>
                        <m:ctrlPr>
                          <a:rPr lang="ja-JP" altLang="ja-JP" i="1">
                            <a:solidFill>
                              <a:prstClr val="black"/>
                            </a:solidFill>
                            <a:latin typeface="Cambria Math" panose="02040503050406030204" pitchFamily="18" charset="0"/>
                          </a:rPr>
                        </m:ctrlPr>
                      </m:dPr>
                      <m:e>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e>
                    </m:d>
                  </m:oMath>
                </a14:m>
                <a:r>
                  <a:rPr lang="ja-JP" altLang="ja-JP">
                    <a:solidFill>
                      <a:prstClr val="black"/>
                    </a:solidFill>
                  </a:rPr>
                  <a:t>でわると、</a:t>
                </a:r>
              </a:p>
              <a:p>
                <a:pPr marL="0" lvl="0" indent="0">
                  <a:buNone/>
                </a:pPr>
                <a14:m>
                  <m:oMathPara xmlns:m="http://schemas.openxmlformats.org/officeDocument/2006/math">
                    <m:oMathParaPr>
                      <m:jc m:val="centerGroup"/>
                    </m:oMathParaPr>
                    <m:oMath xmlns:m="http://schemas.openxmlformats.org/officeDocument/2006/math">
                      <m:r>
                        <a:rPr lang="en-US" altLang="ja-JP" b="0" i="1" smtClean="0">
                          <a:solidFill>
                            <a:prstClr val="black"/>
                          </a:solidFill>
                          <a:latin typeface="Cambria Math" panose="02040503050406030204" pitchFamily="18" charset="0"/>
                        </a:rPr>
                        <m:t>𝑃</m:t>
                      </m:r>
                      <m:r>
                        <a:rPr lang="en-US" altLang="ja-JP" i="1">
                          <a:solidFill>
                            <a:prstClr val="black"/>
                          </a:solidFill>
                          <a:latin typeface="Cambria Math" panose="02040503050406030204" pitchFamily="18" charset="0"/>
                        </a:rPr>
                        <m:t>(</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r>
                        <a:rPr lang="en-US" altLang="ja-JP" i="1">
                          <a:solidFill>
                            <a:prstClr val="black"/>
                          </a:solidFill>
                          <a:latin typeface="Cambria Math" panose="02040503050406030204" pitchFamily="18" charset="0"/>
                        </a:rPr>
                        <m:t>| </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r>
                        <a:rPr lang="en-US" altLang="ja-JP" i="1">
                          <a:solidFill>
                            <a:prstClr val="black"/>
                          </a:solidFill>
                          <a:latin typeface="Cambria Math" panose="02040503050406030204" pitchFamily="18" charset="0"/>
                        </a:rPr>
                        <m:t>)=</m:t>
                      </m:r>
                      <m:f>
                        <m:fPr>
                          <m:ctrlPr>
                            <a:rPr lang="ja-JP" altLang="ja-JP" i="1">
                              <a:solidFill>
                                <a:prstClr val="black"/>
                              </a:solidFill>
                              <a:latin typeface="Cambria Math" panose="02040503050406030204" pitchFamily="18" charset="0"/>
                            </a:rPr>
                          </m:ctrlPr>
                        </m:fPr>
                        <m:num>
                          <m:r>
                            <a:rPr lang="en-US" altLang="ja-JP" b="0" i="1" smtClean="0">
                              <a:solidFill>
                                <a:prstClr val="black"/>
                              </a:solidFill>
                              <a:latin typeface="Cambria Math" panose="02040503050406030204" pitchFamily="18" charset="0"/>
                            </a:rPr>
                            <m:t>𝑃</m:t>
                          </m:r>
                          <m:r>
                            <a:rPr lang="en-US" altLang="ja-JP" i="1">
                              <a:solidFill>
                                <a:prstClr val="black"/>
                              </a:solidFill>
                              <a:latin typeface="Cambria Math" panose="02040503050406030204" pitchFamily="18" charset="0"/>
                            </a:rPr>
                            <m:t>(</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r>
                            <a:rPr lang="en-US" altLang="ja-JP" i="1">
                              <a:solidFill>
                                <a:prstClr val="black"/>
                              </a:solidFill>
                              <a:latin typeface="Cambria Math" panose="02040503050406030204" pitchFamily="18" charset="0"/>
                            </a:rPr>
                            <m:t>| </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r>
                            <a:rPr lang="en-US" altLang="ja-JP" i="1">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𝑃</m:t>
                          </m:r>
                          <m:d>
                            <m:dPr>
                              <m:ctrlPr>
                                <a:rPr lang="ja-JP" altLang="ja-JP" i="1">
                                  <a:solidFill>
                                    <a:prstClr val="black"/>
                                  </a:solidFill>
                                  <a:latin typeface="Cambria Math" panose="02040503050406030204" pitchFamily="18" charset="0"/>
                                </a:rPr>
                              </m:ctrlPr>
                            </m:dPr>
                            <m:e>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e>
                          </m:d>
                        </m:num>
                        <m:den>
                          <m:r>
                            <a:rPr lang="en-US" altLang="ja-JP" b="0" i="1" smtClean="0">
                              <a:solidFill>
                                <a:prstClr val="black"/>
                              </a:solidFill>
                              <a:latin typeface="Cambria Math" panose="02040503050406030204" pitchFamily="18" charset="0"/>
                            </a:rPr>
                            <m:t>𝑃</m:t>
                          </m:r>
                          <m:d>
                            <m:dPr>
                              <m:ctrlPr>
                                <a:rPr lang="ja-JP" altLang="ja-JP" i="1">
                                  <a:solidFill>
                                    <a:prstClr val="black"/>
                                  </a:solidFill>
                                  <a:latin typeface="Cambria Math" panose="02040503050406030204" pitchFamily="18" charset="0"/>
                                </a:rPr>
                              </m:ctrlPr>
                            </m:dPr>
                            <m:e>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e>
                          </m:d>
                        </m:den>
                      </m:f>
                    </m:oMath>
                  </m:oMathPara>
                </a14:m>
                <a:endParaRPr lang="ja-JP" altLang="ja-JP">
                  <a:solidFill>
                    <a:prstClr val="black"/>
                  </a:solidFill>
                </a:endParaRPr>
              </a:p>
              <a:p>
                <a:pPr marL="0" lvl="0" indent="0">
                  <a:buNone/>
                </a:pPr>
                <a:r>
                  <a:rPr lang="ja-JP" altLang="ja-JP">
                    <a:solidFill>
                      <a:prstClr val="black"/>
                    </a:solidFill>
                  </a:rPr>
                  <a:t>となる。これが確率に関する</a:t>
                </a:r>
                <a:r>
                  <a:rPr lang="en-US" altLang="ja-JP" dirty="0">
                    <a:solidFill>
                      <a:prstClr val="black"/>
                    </a:solidFill>
                  </a:rPr>
                  <a:t>Bayes</a:t>
                </a:r>
                <a:r>
                  <a:rPr lang="ja-JP" altLang="ja-JP">
                    <a:solidFill>
                      <a:prstClr val="black"/>
                    </a:solidFill>
                  </a:rPr>
                  <a:t>の定理である。</a:t>
                </a:r>
              </a:p>
              <a:p>
                <a:pPr marL="0" lvl="0" indent="0">
                  <a:buNone/>
                </a:pPr>
                <a:r>
                  <a:rPr lang="ja-JP" altLang="ja-JP">
                    <a:solidFill>
                      <a:prstClr val="black"/>
                    </a:solidFill>
                  </a:rPr>
                  <a:t>このとき、</a:t>
                </a:r>
                <a14:m>
                  <m:oMath xmlns:m="http://schemas.openxmlformats.org/officeDocument/2006/math">
                    <m:r>
                      <m:rPr>
                        <m:sty m:val="p"/>
                      </m:rPr>
                      <a:rPr lang="en-US" altLang="ja-JP" b="0" i="0" smtClean="0">
                        <a:solidFill>
                          <a:prstClr val="black"/>
                        </a:solidFill>
                        <a:latin typeface="Cambria Math" panose="02040503050406030204" pitchFamily="18" charset="0"/>
                      </a:rPr>
                      <m:t>P</m:t>
                    </m:r>
                    <m:d>
                      <m:dPr>
                        <m:ctrlPr>
                          <a:rPr lang="ja-JP" altLang="ja-JP" i="1">
                            <a:solidFill>
                              <a:prstClr val="black"/>
                            </a:solidFill>
                            <a:latin typeface="Cambria Math" panose="02040503050406030204" pitchFamily="18" charset="0"/>
                          </a:rPr>
                        </m:ctrlPr>
                      </m:dPr>
                      <m:e>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e>
                    </m:d>
                  </m:oMath>
                </a14:m>
                <a:r>
                  <a:rPr lang="ja-JP" altLang="ja-JP">
                    <a:solidFill>
                      <a:prstClr val="black"/>
                    </a:solidFill>
                  </a:rPr>
                  <a:t>を事前確率といい、</a:t>
                </a:r>
                <a14:m>
                  <m:oMath xmlns:m="http://schemas.openxmlformats.org/officeDocument/2006/math">
                    <m:r>
                      <m:rPr>
                        <m:sty m:val="p"/>
                      </m:rPr>
                      <a:rPr lang="en-US" altLang="ja-JP" b="0" i="0" smtClean="0">
                        <a:solidFill>
                          <a:prstClr val="black"/>
                        </a:solidFill>
                        <a:latin typeface="Cambria Math" panose="02040503050406030204" pitchFamily="18" charset="0"/>
                      </a:rPr>
                      <m:t>P</m:t>
                    </m:r>
                    <m:r>
                      <a:rPr lang="en-US" altLang="ja-JP" i="1">
                        <a:solidFill>
                          <a:prstClr val="black"/>
                        </a:solidFill>
                        <a:latin typeface="Cambria Math" panose="02040503050406030204" pitchFamily="18" charset="0"/>
                      </a:rPr>
                      <m:t>(</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r>
                      <a:rPr lang="en-US" altLang="ja-JP" i="1">
                        <a:solidFill>
                          <a:prstClr val="black"/>
                        </a:solidFill>
                        <a:latin typeface="Cambria Math" panose="02040503050406030204" pitchFamily="18" charset="0"/>
                      </a:rPr>
                      <m:t>| </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r>
                      <a:rPr lang="en-US" altLang="ja-JP" i="1">
                        <a:solidFill>
                          <a:prstClr val="black"/>
                        </a:solidFill>
                        <a:latin typeface="Cambria Math" panose="02040503050406030204" pitchFamily="18" charset="0"/>
                      </a:rPr>
                      <m:t>)</m:t>
                    </m:r>
                  </m:oMath>
                </a14:m>
                <a:r>
                  <a:rPr lang="ja-JP" altLang="ja-JP">
                    <a:solidFill>
                      <a:prstClr val="black"/>
                    </a:solidFill>
                  </a:rPr>
                  <a:t>を事後確率という。</a:t>
                </a:r>
              </a:p>
            </p:txBody>
          </p:sp>
        </mc:Choice>
        <mc:Fallback xmlns="">
          <p:sp>
            <p:nvSpPr>
              <p:cNvPr id="3" name="コンテンツ プレースホルダー 2">
                <a:extLst>
                  <a:ext uri="{FF2B5EF4-FFF2-40B4-BE49-F238E27FC236}">
                    <a16:creationId xmlns:a16="http://schemas.microsoft.com/office/drawing/2014/main" id="{53C26F4B-08BA-5B45-BD7F-625B3D794112}"/>
                  </a:ext>
                </a:extLst>
              </p:cNvPr>
              <p:cNvSpPr>
                <a:spLocks noGrp="1" noRot="1" noChangeAspect="1" noMove="1" noResize="1" noEditPoints="1" noAdjustHandles="1" noChangeArrowheads="1" noChangeShapeType="1" noTextEdit="1"/>
              </p:cNvSpPr>
              <p:nvPr>
                <p:ph idx="1"/>
              </p:nvPr>
            </p:nvSpPr>
            <p:spPr>
              <a:blipFill>
                <a:blip r:embed="rId3"/>
                <a:stretch>
                  <a:fillRect l="-965" t="-2047"/>
                </a:stretch>
              </a:blipFill>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DF1D97C7-3474-FF49-992B-F63CEB7EDE1E}"/>
              </a:ext>
            </a:extLst>
          </p:cNvPr>
          <p:cNvSpPr>
            <a:spLocks noGrp="1"/>
          </p:cNvSpPr>
          <p:nvPr>
            <p:ph type="sldNum" sz="quarter" idx="12"/>
          </p:nvPr>
        </p:nvSpPr>
        <p:spPr/>
        <p:txBody>
          <a:bodyPr/>
          <a:lstStyle/>
          <a:p>
            <a:fld id="{A5AB49FF-2138-0D40-BA46-8BC87A93AD65}" type="slidenum">
              <a:rPr kumimoji="1" lang="ja-JP" altLang="en-US" smtClean="0"/>
              <a:t>9</a:t>
            </a:fld>
            <a:endParaRPr kumimoji="1" lang="ja-JP" altLang="en-US"/>
          </a:p>
        </p:txBody>
      </p:sp>
    </p:spTree>
    <p:extLst>
      <p:ext uri="{BB962C8B-B14F-4D97-AF65-F5344CB8AC3E}">
        <p14:creationId xmlns:p14="http://schemas.microsoft.com/office/powerpoint/2010/main" val="17682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2C3DAE-51D1-214D-B8EC-C66D33C8A094}"/>
              </a:ext>
            </a:extLst>
          </p:cNvPr>
          <p:cNvSpPr>
            <a:spLocks noGrp="1"/>
          </p:cNvSpPr>
          <p:nvPr>
            <p:ph type="title"/>
          </p:nvPr>
        </p:nvSpPr>
        <p:spPr/>
        <p:txBody>
          <a:bodyPr/>
          <a:lstStyle/>
          <a:p>
            <a:r>
              <a:rPr kumimoji="1" lang="en-US" altLang="ja-JP" dirty="0"/>
              <a:t>Bayes</a:t>
            </a:r>
            <a:r>
              <a:rPr lang="ja-JP" altLang="en-US"/>
              <a:t>推定</a:t>
            </a:r>
            <a:endParaRPr kumimoji="1" lang="ja-JP" altLang="en-US"/>
          </a:p>
        </p:txBody>
      </p:sp>
      <p:sp>
        <p:nvSpPr>
          <p:cNvPr id="6" name="テキスト プレースホルダー 5">
            <a:extLst>
              <a:ext uri="{FF2B5EF4-FFF2-40B4-BE49-F238E27FC236}">
                <a16:creationId xmlns:a16="http://schemas.microsoft.com/office/drawing/2014/main" id="{30D09A13-734C-EF46-B705-5F193CCB98B9}"/>
              </a:ext>
            </a:extLst>
          </p:cNvPr>
          <p:cNvSpPr>
            <a:spLocks noGrp="1"/>
          </p:cNvSpPr>
          <p:nvPr>
            <p:ph type="body" idx="1"/>
          </p:nvPr>
        </p:nvSpPr>
        <p:spPr/>
        <p:txBody>
          <a:bodyPr/>
          <a:lstStyle/>
          <a:p>
            <a:r>
              <a:rPr kumimoji="1" lang="ja-JP" altLang="en-US"/>
              <a:t>ベイズ推定が使える時</a:t>
            </a:r>
          </a:p>
        </p:txBody>
      </p:sp>
      <p:sp>
        <p:nvSpPr>
          <p:cNvPr id="3" name="コンテンツ プレースホルダー 2">
            <a:extLst>
              <a:ext uri="{FF2B5EF4-FFF2-40B4-BE49-F238E27FC236}">
                <a16:creationId xmlns:a16="http://schemas.microsoft.com/office/drawing/2014/main" id="{D8850055-9733-1B41-9302-FD2DDE40AF5A}"/>
              </a:ext>
            </a:extLst>
          </p:cNvPr>
          <p:cNvSpPr>
            <a:spLocks noGrp="1"/>
          </p:cNvSpPr>
          <p:nvPr>
            <p:ph sz="half" idx="2"/>
          </p:nvPr>
        </p:nvSpPr>
        <p:spPr/>
        <p:txBody>
          <a:bodyPr>
            <a:normAutofit fontScale="92500"/>
          </a:bodyPr>
          <a:lstStyle/>
          <a:p>
            <a:r>
              <a:rPr lang="en-US" altLang="ja-JP" dirty="0"/>
              <a:t>A</a:t>
            </a:r>
            <a:r>
              <a:rPr lang="ja-JP" altLang="en-US"/>
              <a:t>が原因で</a:t>
            </a:r>
            <a:r>
              <a:rPr lang="en-US" altLang="ja-JP" dirty="0"/>
              <a:t>B</a:t>
            </a:r>
            <a:r>
              <a:rPr lang="ja-JP" altLang="en-US"/>
              <a:t>が生じる</a:t>
            </a:r>
            <a:endParaRPr lang="en-US" altLang="ja-JP" dirty="0"/>
          </a:p>
          <a:p>
            <a:r>
              <a:rPr kumimoji="1" lang="ja-JP" altLang="en-US"/>
              <a:t>予測するためのモデルがある</a:t>
            </a:r>
          </a:p>
        </p:txBody>
      </p:sp>
      <p:sp>
        <p:nvSpPr>
          <p:cNvPr id="7" name="テキスト プレースホルダー 6">
            <a:extLst>
              <a:ext uri="{FF2B5EF4-FFF2-40B4-BE49-F238E27FC236}">
                <a16:creationId xmlns:a16="http://schemas.microsoft.com/office/drawing/2014/main" id="{64E2C0BB-E5ED-974A-9461-643CD6736624}"/>
              </a:ext>
            </a:extLst>
          </p:cNvPr>
          <p:cNvSpPr>
            <a:spLocks noGrp="1"/>
          </p:cNvSpPr>
          <p:nvPr>
            <p:ph type="body" sz="quarter" idx="3"/>
          </p:nvPr>
        </p:nvSpPr>
        <p:spPr/>
        <p:txBody>
          <a:bodyPr/>
          <a:lstStyle/>
          <a:p>
            <a:r>
              <a:rPr lang="ja-JP" altLang="en-US"/>
              <a:t>メリット</a:t>
            </a:r>
            <a:endParaRPr kumimoji="1" lang="ja-JP" altLang="en-US"/>
          </a:p>
        </p:txBody>
      </p:sp>
      <mc:AlternateContent xmlns:mc="http://schemas.openxmlformats.org/markup-compatibility/2006" xmlns:a14="http://schemas.microsoft.com/office/drawing/2010/main">
        <mc:Choice Requires="a14">
          <p:sp>
            <p:nvSpPr>
              <p:cNvPr id="9" name="テキスト プレースホルダー 8">
                <a:extLst>
                  <a:ext uri="{FF2B5EF4-FFF2-40B4-BE49-F238E27FC236}">
                    <a16:creationId xmlns:a16="http://schemas.microsoft.com/office/drawing/2014/main" id="{870C38D7-8DE4-E543-8BDA-21C92890CEE8}"/>
                  </a:ext>
                </a:extLst>
              </p:cNvPr>
              <p:cNvSpPr>
                <a:spLocks noGrp="1"/>
              </p:cNvSpPr>
              <p:nvPr>
                <p:ph sz="quarter" idx="4"/>
              </p:nvPr>
            </p:nvSpPr>
            <p:spPr/>
            <p:txBody>
              <a:bodyPr>
                <a:normAutofit fontScale="92500"/>
              </a:bodyPr>
              <a:lstStyle/>
              <a:p>
                <a:r>
                  <a:rPr lang="ja-JP" altLang="en-US"/>
                  <a:t>一部の情報を観測</a:t>
                </a:r>
                <a:endParaRPr lang="en-US" altLang="ja-JP" dirty="0"/>
              </a:p>
              <a:p>
                <a:pPr marL="0" indent="0">
                  <a:buNone/>
                </a:pPr>
                <a:r>
                  <a:rPr lang="ja-JP" altLang="en-US"/>
                  <a:t>⇨元の状態がある程度推測可能</a:t>
                </a:r>
                <a:endParaRPr lang="en-US" altLang="ja-JP" dirty="0"/>
              </a:p>
              <a:p>
                <a:pPr marL="0" indent="0">
                  <a:buNone/>
                </a:pPr>
                <a:endParaRPr lang="en-US" altLang="ja-JP" dirty="0"/>
              </a:p>
              <a:p>
                <a:r>
                  <a:rPr lang="ja-JP" altLang="en-US"/>
                  <a:t>求めた</a:t>
                </a:r>
                <a14:m>
                  <m:oMath xmlns:m="http://schemas.openxmlformats.org/officeDocument/2006/math">
                    <m:r>
                      <a:rPr lang="en-US" altLang="ja-JP" i="1">
                        <a:solidFill>
                          <a:prstClr val="black"/>
                        </a:solidFill>
                        <a:latin typeface="Cambria Math" panose="02040503050406030204" pitchFamily="18" charset="0"/>
                      </a:rPr>
                      <m:t>𝑝</m:t>
                    </m:r>
                    <m:r>
                      <a:rPr lang="en-US" altLang="ja-JP" i="1">
                        <a:solidFill>
                          <a:prstClr val="black"/>
                        </a:solidFill>
                        <a:latin typeface="Cambria Math" panose="02040503050406030204" pitchFamily="18" charset="0"/>
                      </a:rPr>
                      <m:t>(</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r>
                      <a:rPr lang="en-US" altLang="ja-JP" i="1">
                        <a:solidFill>
                          <a:prstClr val="black"/>
                        </a:solidFill>
                        <a:latin typeface="Cambria Math" panose="02040503050406030204" pitchFamily="18" charset="0"/>
                      </a:rPr>
                      <m:t>| </m:t>
                    </m:r>
                    <m:sSub>
                      <m:sSubPr>
                        <m:ctrlPr>
                          <a:rPr lang="ja-JP"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r>
                      <a:rPr lang="en-US" altLang="ja-JP" i="1">
                        <a:solidFill>
                          <a:prstClr val="black"/>
                        </a:solidFill>
                        <a:latin typeface="Cambria Math" panose="02040503050406030204" pitchFamily="18" charset="0"/>
                      </a:rPr>
                      <m:t>)</m:t>
                    </m:r>
                  </m:oMath>
                </a14:m>
                <a:r>
                  <a:rPr lang="ja-JP" altLang="en-US"/>
                  <a:t>が最大値の時、最大事後確率といい、</a:t>
                </a:r>
                <a:endParaRPr lang="en-US" altLang="ja-JP" dirty="0"/>
              </a:p>
              <a:p>
                <a:pPr marL="0" indent="0">
                  <a:buNone/>
                </a:pPr>
                <a:r>
                  <a:rPr lang="ja-JP" altLang="en-US"/>
                  <a:t>　一番最もらしい原因</a:t>
                </a:r>
                <a14:m>
                  <m:oMath xmlns:m="http://schemas.openxmlformats.org/officeDocument/2006/math">
                    <m:sSub>
                      <m:sSubPr>
                        <m:ctrlPr>
                          <a:rPr lang="ja-JP" altLang="ja-JP" i="1">
                            <a:solidFill>
                              <a:prstClr val="black"/>
                            </a:solidFill>
                            <a:latin typeface="Cambria Math" panose="02040503050406030204" pitchFamily="18" charset="0"/>
                          </a:rPr>
                        </m:ctrlPr>
                      </m:sSubPr>
                      <m:e>
                        <m:r>
                          <a:rPr lang="ja-JP" altLang="en-US" i="1">
                            <a:solidFill>
                              <a:prstClr val="black"/>
                            </a:solidFill>
                            <a:latin typeface="Cambria Math" panose="02040503050406030204" pitchFamily="18" charset="0"/>
                          </a:rPr>
                          <m:t>は</m:t>
                        </m:r>
                        <m:r>
                          <a:rPr lang="en-US" altLang="ja-JP" i="1">
                            <a:solidFill>
                              <a:prstClr val="black"/>
                            </a:solidFill>
                            <a:latin typeface="Cambria Math" panose="02040503050406030204" pitchFamily="18" charset="0"/>
                          </a:rPr>
                          <m:t>𝐴</m:t>
                        </m:r>
                      </m:e>
                      <m:sub>
                        <m:r>
                          <a:rPr lang="en-US" altLang="ja-JP" i="1">
                            <a:solidFill>
                              <a:prstClr val="black"/>
                            </a:solidFill>
                            <a:latin typeface="Cambria Math" panose="02040503050406030204" pitchFamily="18" charset="0"/>
                          </a:rPr>
                          <m:t>𝑖</m:t>
                        </m:r>
                      </m:sub>
                    </m:sSub>
                  </m:oMath>
                </a14:m>
                <a:r>
                  <a:rPr lang="ja-JP" altLang="en-US"/>
                  <a:t>であると判断する</a:t>
                </a:r>
                <a:endParaRPr lang="en-US" altLang="ja-JP" dirty="0"/>
              </a:p>
              <a:p>
                <a:pPr marL="0" indent="0">
                  <a:buNone/>
                </a:pPr>
                <a:endParaRPr lang="ja-JP" altLang="en-US"/>
              </a:p>
            </p:txBody>
          </p:sp>
        </mc:Choice>
        <mc:Fallback xmlns="">
          <p:sp>
            <p:nvSpPr>
              <p:cNvPr id="9" name="テキスト プレースホルダー 8">
                <a:extLst>
                  <a:ext uri="{FF2B5EF4-FFF2-40B4-BE49-F238E27FC236}">
                    <a16:creationId xmlns:a16="http://schemas.microsoft.com/office/drawing/2014/main" id="{870C38D7-8DE4-E543-8BDA-21C92890CEE8}"/>
                  </a:ext>
                </a:extLst>
              </p:cNvPr>
              <p:cNvSpPr>
                <a:spLocks noGrp="1" noRot="1" noChangeAspect="1" noMove="1" noResize="1" noEditPoints="1" noAdjustHandles="1" noChangeArrowheads="1" noChangeShapeType="1" noTextEdit="1"/>
              </p:cNvSpPr>
              <p:nvPr>
                <p:ph sz="quarter" idx="4"/>
              </p:nvPr>
            </p:nvSpPr>
            <p:spPr>
              <a:blipFill>
                <a:blip r:embed="rId3"/>
                <a:stretch>
                  <a:fillRect l="-1956" t="-2062" r="-733"/>
                </a:stretch>
              </a:blipFill>
            </p:spPr>
            <p:txBody>
              <a:bodyPr/>
              <a:lstStyle/>
              <a:p>
                <a:r>
                  <a:rPr lang="ja-JP" altLang="en-US">
                    <a:noFill/>
                  </a:rPr>
                  <a:t> </a:t>
                </a:r>
              </a:p>
            </p:txBody>
          </p:sp>
        </mc:Fallback>
      </mc:AlternateContent>
      <p:graphicFrame>
        <p:nvGraphicFramePr>
          <p:cNvPr id="4" name="図表 3">
            <a:extLst>
              <a:ext uri="{FF2B5EF4-FFF2-40B4-BE49-F238E27FC236}">
                <a16:creationId xmlns:a16="http://schemas.microsoft.com/office/drawing/2014/main" id="{EDC73A46-632D-384C-BB60-DCCB4E132904}"/>
              </a:ext>
            </a:extLst>
          </p:cNvPr>
          <p:cNvGraphicFramePr/>
          <p:nvPr>
            <p:extLst>
              <p:ext uri="{D42A27DB-BD31-4B8C-83A1-F6EECF244321}">
                <p14:modId xmlns:p14="http://schemas.microsoft.com/office/powerpoint/2010/main" val="389684133"/>
              </p:ext>
            </p:extLst>
          </p:nvPr>
        </p:nvGraphicFramePr>
        <p:xfrm>
          <a:off x="1041966" y="3500438"/>
          <a:ext cx="4753429" cy="2672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テキスト ボックス 4">
            <a:extLst>
              <a:ext uri="{FF2B5EF4-FFF2-40B4-BE49-F238E27FC236}">
                <a16:creationId xmlns:a16="http://schemas.microsoft.com/office/drawing/2014/main" id="{C6DDD89C-99A0-3A4E-BC81-B630444A7CE6}"/>
              </a:ext>
            </a:extLst>
          </p:cNvPr>
          <p:cNvSpPr txBox="1"/>
          <p:nvPr/>
        </p:nvSpPr>
        <p:spPr>
          <a:xfrm>
            <a:off x="2982343" y="3709753"/>
            <a:ext cx="2509157" cy="2246769"/>
          </a:xfrm>
          <a:prstGeom prst="rect">
            <a:avLst/>
          </a:prstGeom>
          <a:noFill/>
        </p:spPr>
        <p:txBody>
          <a:bodyPr wrap="square" rtlCol="0">
            <a:spAutoFit/>
          </a:bodyPr>
          <a:lstStyle/>
          <a:p>
            <a:r>
              <a:rPr kumimoji="1" lang="ja-JP" altLang="en-US" sz="2800"/>
              <a:t>計測</a:t>
            </a:r>
            <a:endParaRPr kumimoji="1" lang="en-US" altLang="ja-JP" sz="2800" dirty="0"/>
          </a:p>
          <a:p>
            <a:endParaRPr kumimoji="1" lang="en-US" altLang="ja-JP" sz="2800" dirty="0"/>
          </a:p>
          <a:p>
            <a:endParaRPr lang="en-US" altLang="ja-JP" sz="2800" dirty="0"/>
          </a:p>
          <a:p>
            <a:endParaRPr lang="en-US" altLang="ja-JP" sz="2800" dirty="0"/>
          </a:p>
          <a:p>
            <a:r>
              <a:rPr kumimoji="1" lang="ja-JP" altLang="en-US" sz="2800"/>
              <a:t>予測</a:t>
            </a:r>
          </a:p>
        </p:txBody>
      </p:sp>
      <p:sp>
        <p:nvSpPr>
          <p:cNvPr id="8" name="スライド番号プレースホルダー 7">
            <a:extLst>
              <a:ext uri="{FF2B5EF4-FFF2-40B4-BE49-F238E27FC236}">
                <a16:creationId xmlns:a16="http://schemas.microsoft.com/office/drawing/2014/main" id="{63B9B388-68CE-5F47-91A4-C1D5C6435FD5}"/>
              </a:ext>
            </a:extLst>
          </p:cNvPr>
          <p:cNvSpPr>
            <a:spLocks noGrp="1"/>
          </p:cNvSpPr>
          <p:nvPr>
            <p:ph type="sldNum" sz="quarter" idx="12"/>
          </p:nvPr>
        </p:nvSpPr>
        <p:spPr/>
        <p:txBody>
          <a:bodyPr/>
          <a:lstStyle/>
          <a:p>
            <a:fld id="{A5AB49FF-2138-0D40-BA46-8BC87A93AD65}" type="slidenum">
              <a:rPr kumimoji="1" lang="ja-JP" altLang="en-US" smtClean="0"/>
              <a:t>10</a:t>
            </a:fld>
            <a:endParaRPr kumimoji="1" lang="ja-JP" altLang="en-US"/>
          </a:p>
        </p:txBody>
      </p:sp>
    </p:spTree>
    <p:extLst>
      <p:ext uri="{BB962C8B-B14F-4D97-AF65-F5344CB8AC3E}">
        <p14:creationId xmlns:p14="http://schemas.microsoft.com/office/powerpoint/2010/main" val="220974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1AEE2-EB64-E941-B007-197DC29AEC3F}"/>
              </a:ext>
            </a:extLst>
          </p:cNvPr>
          <p:cNvSpPr>
            <a:spLocks noGrp="1"/>
          </p:cNvSpPr>
          <p:nvPr>
            <p:ph type="title"/>
          </p:nvPr>
        </p:nvSpPr>
        <p:spPr/>
        <p:txBody>
          <a:bodyPr/>
          <a:lstStyle/>
          <a:p>
            <a:r>
              <a:rPr kumimoji="1" lang="ja-JP" altLang="en-US"/>
              <a:t>研究目的</a:t>
            </a:r>
          </a:p>
        </p:txBody>
      </p:sp>
      <p:sp>
        <p:nvSpPr>
          <p:cNvPr id="3" name="コンテンツ プレースホルダー 2">
            <a:extLst>
              <a:ext uri="{FF2B5EF4-FFF2-40B4-BE49-F238E27FC236}">
                <a16:creationId xmlns:a16="http://schemas.microsoft.com/office/drawing/2014/main" id="{98967F16-E67E-D24B-851A-094F64F50E00}"/>
              </a:ext>
            </a:extLst>
          </p:cNvPr>
          <p:cNvSpPr>
            <a:spLocks noGrp="1"/>
          </p:cNvSpPr>
          <p:nvPr>
            <p:ph idx="1"/>
          </p:nvPr>
        </p:nvSpPr>
        <p:spPr/>
        <p:txBody>
          <a:bodyPr>
            <a:normAutofit fontScale="92500" lnSpcReduction="10000"/>
          </a:bodyPr>
          <a:lstStyle/>
          <a:p>
            <a:pPr marL="514350" indent="-514350">
              <a:buFont typeface="+mj-lt"/>
              <a:buAutoNum type="arabicPeriod"/>
            </a:pPr>
            <a:r>
              <a:rPr lang="ja-JP" altLang="en-US">
                <a:solidFill>
                  <a:schemeClr val="bg2"/>
                </a:solidFill>
              </a:rPr>
              <a:t>研究背景</a:t>
            </a:r>
            <a:endParaRPr lang="en-US" altLang="ja-JP" dirty="0">
              <a:solidFill>
                <a:schemeClr val="bg2"/>
              </a:solidFill>
            </a:endParaRPr>
          </a:p>
          <a:p>
            <a:pPr marL="971550" lvl="1" indent="-514350">
              <a:buFont typeface="+mj-lt"/>
              <a:buAutoNum type="arabicPeriod"/>
            </a:pPr>
            <a:r>
              <a:rPr lang="ja-JP" altLang="en-US">
                <a:solidFill>
                  <a:schemeClr val="bg2"/>
                </a:solidFill>
              </a:rPr>
              <a:t>２重スリット実験</a:t>
            </a:r>
            <a:endParaRPr lang="en-US" altLang="ja-JP" dirty="0">
              <a:solidFill>
                <a:schemeClr val="bg2"/>
              </a:solidFill>
            </a:endParaRPr>
          </a:p>
          <a:p>
            <a:pPr marL="971550" lvl="1" indent="-514350">
              <a:buFont typeface="+mj-lt"/>
              <a:buAutoNum type="arabicPeriod"/>
            </a:pPr>
            <a:r>
              <a:rPr lang="en-US" altLang="ja-JP" dirty="0">
                <a:solidFill>
                  <a:schemeClr val="bg2"/>
                </a:solidFill>
              </a:rPr>
              <a:t>Bayes</a:t>
            </a:r>
            <a:r>
              <a:rPr lang="ja-JP" altLang="en-US">
                <a:solidFill>
                  <a:schemeClr val="bg2"/>
                </a:solidFill>
              </a:rPr>
              <a:t>の定理について</a:t>
            </a:r>
            <a:endParaRPr lang="en-US" altLang="ja-JP" dirty="0">
              <a:solidFill>
                <a:schemeClr val="bg2"/>
              </a:solidFill>
            </a:endParaRPr>
          </a:p>
          <a:p>
            <a:pPr marL="514350" indent="-514350">
              <a:buFont typeface="+mj-lt"/>
              <a:buAutoNum type="arabicPeriod"/>
            </a:pPr>
            <a:r>
              <a:rPr lang="ja-JP" altLang="en-US"/>
              <a:t>研究目的</a:t>
            </a:r>
            <a:endParaRPr lang="en-US" altLang="ja-JP" dirty="0"/>
          </a:p>
          <a:p>
            <a:pPr marL="514350" indent="-514350">
              <a:buFont typeface="+mj-lt"/>
              <a:buAutoNum type="arabicPeriod"/>
            </a:pPr>
            <a:r>
              <a:rPr lang="ja-JP" altLang="en-US">
                <a:solidFill>
                  <a:schemeClr val="bg2"/>
                </a:solidFill>
              </a:rPr>
              <a:t>研究方法</a:t>
            </a:r>
            <a:endParaRPr lang="en-US" altLang="ja-JP" dirty="0">
              <a:solidFill>
                <a:schemeClr val="bg2"/>
              </a:solidFill>
            </a:endParaRPr>
          </a:p>
          <a:p>
            <a:pPr marL="971550" lvl="1" indent="-514350">
              <a:buFont typeface="+mj-lt"/>
              <a:buAutoNum type="arabicPeriod"/>
            </a:pPr>
            <a:r>
              <a:rPr lang="ja-JP" altLang="en-US">
                <a:solidFill>
                  <a:schemeClr val="bg2"/>
                </a:solidFill>
              </a:rPr>
              <a:t>写真のぼかし方</a:t>
            </a:r>
            <a:endParaRPr lang="en-US" altLang="ja-JP" dirty="0">
              <a:solidFill>
                <a:schemeClr val="bg2"/>
              </a:solidFill>
            </a:endParaRPr>
          </a:p>
          <a:p>
            <a:pPr marL="971550" lvl="1" indent="-514350">
              <a:buFont typeface="+mj-lt"/>
              <a:buAutoNum type="arabicPeriod"/>
            </a:pPr>
            <a:r>
              <a:rPr lang="ja-JP" altLang="en-US">
                <a:solidFill>
                  <a:schemeClr val="bg2"/>
                </a:solidFill>
              </a:rPr>
              <a:t>画像の鮮明化について</a:t>
            </a:r>
            <a:endParaRPr lang="en-US" altLang="ja-JP" dirty="0">
              <a:solidFill>
                <a:schemeClr val="bg2"/>
              </a:solidFill>
            </a:endParaRPr>
          </a:p>
          <a:p>
            <a:pPr marL="514350" indent="-514350">
              <a:buFont typeface="+mj-lt"/>
              <a:buAutoNum type="arabicPeriod"/>
            </a:pPr>
            <a:r>
              <a:rPr lang="ja-JP" altLang="en-US">
                <a:solidFill>
                  <a:schemeClr val="bg2"/>
                </a:solidFill>
              </a:rPr>
              <a:t>研究結果・考察</a:t>
            </a:r>
            <a:endParaRPr lang="en-US" altLang="ja-JP" dirty="0">
              <a:solidFill>
                <a:schemeClr val="bg2"/>
              </a:solidFill>
            </a:endParaRPr>
          </a:p>
          <a:p>
            <a:pPr marL="971550" lvl="1" indent="-514350">
              <a:buFont typeface="+mj-lt"/>
              <a:buAutoNum type="arabicPeriod"/>
            </a:pPr>
            <a:r>
              <a:rPr lang="en-US" altLang="ja-JP" dirty="0">
                <a:solidFill>
                  <a:schemeClr val="bg2"/>
                </a:solidFill>
              </a:rPr>
              <a:t>Bayes</a:t>
            </a:r>
            <a:r>
              <a:rPr lang="ja-JP" altLang="en-US">
                <a:solidFill>
                  <a:schemeClr val="bg2"/>
                </a:solidFill>
              </a:rPr>
              <a:t>の定理を用いた復元結果</a:t>
            </a:r>
            <a:endParaRPr lang="en-US" altLang="ja-JP" dirty="0">
              <a:solidFill>
                <a:schemeClr val="bg2"/>
              </a:solidFill>
            </a:endParaRPr>
          </a:p>
          <a:p>
            <a:pPr marL="971550" lvl="1" indent="-514350">
              <a:buFont typeface="+mj-lt"/>
              <a:buAutoNum type="arabicPeriod"/>
            </a:pPr>
            <a:r>
              <a:rPr lang="en-US" altLang="ja-JP" dirty="0">
                <a:solidFill>
                  <a:schemeClr val="bg2"/>
                </a:solidFill>
              </a:rPr>
              <a:t>Winner-Hunt</a:t>
            </a:r>
            <a:r>
              <a:rPr lang="ja-JP" altLang="en-US">
                <a:solidFill>
                  <a:schemeClr val="bg2"/>
                </a:solidFill>
              </a:rPr>
              <a:t>法を用いた復元結果</a:t>
            </a:r>
            <a:endParaRPr lang="en-US" altLang="ja-JP" dirty="0">
              <a:solidFill>
                <a:schemeClr val="bg2"/>
              </a:solidFill>
            </a:endParaRPr>
          </a:p>
          <a:p>
            <a:pPr marL="514350" indent="-514350">
              <a:buFont typeface="+mj-lt"/>
              <a:buAutoNum type="arabicPeriod"/>
            </a:pPr>
            <a:r>
              <a:rPr lang="ja-JP" altLang="en-US">
                <a:solidFill>
                  <a:schemeClr val="bg2"/>
                </a:solidFill>
              </a:rPr>
              <a:t>まとめ</a:t>
            </a:r>
            <a:endParaRPr lang="en-US" altLang="ja-JP" dirty="0">
              <a:solidFill>
                <a:schemeClr val="bg2"/>
              </a:solidFill>
            </a:endParaRPr>
          </a:p>
          <a:p>
            <a:pPr marL="514350" indent="-514350">
              <a:buFont typeface="+mj-lt"/>
              <a:buAutoNum type="arabicPeriod"/>
            </a:pPr>
            <a:endParaRPr lang="en-US" altLang="ja-JP" dirty="0">
              <a:solidFill>
                <a:schemeClr val="bg2"/>
              </a:solidFill>
            </a:endParaRPr>
          </a:p>
        </p:txBody>
      </p:sp>
      <p:sp>
        <p:nvSpPr>
          <p:cNvPr id="4" name="スライド番号プレースホルダー 3">
            <a:extLst>
              <a:ext uri="{FF2B5EF4-FFF2-40B4-BE49-F238E27FC236}">
                <a16:creationId xmlns:a16="http://schemas.microsoft.com/office/drawing/2014/main" id="{6FA2703A-DD5F-584C-861D-A72A7B187642}"/>
              </a:ext>
            </a:extLst>
          </p:cNvPr>
          <p:cNvSpPr>
            <a:spLocks noGrp="1"/>
          </p:cNvSpPr>
          <p:nvPr>
            <p:ph type="sldNum" sz="quarter" idx="12"/>
          </p:nvPr>
        </p:nvSpPr>
        <p:spPr/>
        <p:txBody>
          <a:bodyPr/>
          <a:lstStyle/>
          <a:p>
            <a:fld id="{A5AB49FF-2138-0D40-BA46-8BC87A93AD65}" type="slidenum">
              <a:rPr kumimoji="1" lang="ja-JP" altLang="en-US" smtClean="0"/>
              <a:t>11</a:t>
            </a:fld>
            <a:endParaRPr kumimoji="1" lang="ja-JP" altLang="en-US"/>
          </a:p>
        </p:txBody>
      </p:sp>
    </p:spTree>
    <p:extLst>
      <p:ext uri="{BB962C8B-B14F-4D97-AF65-F5344CB8AC3E}">
        <p14:creationId xmlns:p14="http://schemas.microsoft.com/office/powerpoint/2010/main" val="398684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35597-227D-8346-9E72-5621B298C5E9}"/>
              </a:ext>
            </a:extLst>
          </p:cNvPr>
          <p:cNvSpPr>
            <a:spLocks noGrp="1"/>
          </p:cNvSpPr>
          <p:nvPr>
            <p:ph type="title"/>
          </p:nvPr>
        </p:nvSpPr>
        <p:spPr/>
        <p:txBody>
          <a:bodyPr/>
          <a:lstStyle/>
          <a:p>
            <a:r>
              <a:rPr lang="ja-JP" altLang="en-US"/>
              <a:t>研究目的</a:t>
            </a:r>
            <a:endParaRPr kumimoji="1" lang="ja-JP" altLang="en-US"/>
          </a:p>
        </p:txBody>
      </p:sp>
      <p:sp>
        <p:nvSpPr>
          <p:cNvPr id="6" name="テキスト プレースホルダー 5">
            <a:extLst>
              <a:ext uri="{FF2B5EF4-FFF2-40B4-BE49-F238E27FC236}">
                <a16:creationId xmlns:a16="http://schemas.microsoft.com/office/drawing/2014/main" id="{09541A4D-326A-2E4F-856D-92E826248996}"/>
              </a:ext>
            </a:extLst>
          </p:cNvPr>
          <p:cNvSpPr>
            <a:spLocks noGrp="1"/>
          </p:cNvSpPr>
          <p:nvPr>
            <p:ph type="body" idx="1"/>
          </p:nvPr>
        </p:nvSpPr>
        <p:spPr/>
        <p:txBody>
          <a:bodyPr/>
          <a:lstStyle/>
          <a:p>
            <a:r>
              <a:rPr lang="ja-JP" altLang="en-US"/>
              <a:t>物理実験と画像の復元の関係</a:t>
            </a:r>
            <a:endParaRPr kumimoji="1" lang="ja-JP" altLang="en-US"/>
          </a:p>
        </p:txBody>
      </p:sp>
      <p:sp>
        <p:nvSpPr>
          <p:cNvPr id="3" name="コンテンツ プレースホルダー 2">
            <a:extLst>
              <a:ext uri="{FF2B5EF4-FFF2-40B4-BE49-F238E27FC236}">
                <a16:creationId xmlns:a16="http://schemas.microsoft.com/office/drawing/2014/main" id="{17E79811-1EDB-0741-93E5-F8C75966B4FF}"/>
              </a:ext>
            </a:extLst>
          </p:cNvPr>
          <p:cNvSpPr>
            <a:spLocks noGrp="1"/>
          </p:cNvSpPr>
          <p:nvPr>
            <p:ph sz="half" idx="2"/>
          </p:nvPr>
        </p:nvSpPr>
        <p:spPr/>
        <p:txBody>
          <a:bodyPr>
            <a:normAutofit/>
          </a:bodyPr>
          <a:lstStyle/>
          <a:p>
            <a:r>
              <a:rPr lang="ja-JP" altLang="en-US"/>
              <a:t>被写体があり、ピンボケしたレンズやカメラを使って撮影した写真がある。</a:t>
            </a:r>
            <a:endParaRPr lang="en-US" altLang="ja-JP" dirty="0"/>
          </a:p>
          <a:p>
            <a:r>
              <a:rPr lang="ja-JP" altLang="en-US"/>
              <a:t>ある被写体でぼやけた画像の予想はつく</a:t>
            </a:r>
            <a:endParaRPr lang="en-US" altLang="ja-JP" dirty="0"/>
          </a:p>
          <a:p>
            <a:pPr marL="0" indent="0">
              <a:buNone/>
            </a:pPr>
            <a:r>
              <a:rPr lang="ja-JP" altLang="en-US"/>
              <a:t>⇨そこに</a:t>
            </a:r>
            <a:r>
              <a:rPr lang="en-US" altLang="ja-JP" dirty="0"/>
              <a:t>Bayes</a:t>
            </a:r>
            <a:r>
              <a:rPr lang="ja-JP" altLang="en-US"/>
              <a:t>を使用</a:t>
            </a:r>
            <a:endParaRPr lang="en-US" altLang="ja-JP" dirty="0"/>
          </a:p>
          <a:p>
            <a:pPr marL="0" indent="0">
              <a:buNone/>
            </a:pPr>
            <a:r>
              <a:rPr lang="ja-JP" altLang="en-US"/>
              <a:t>⇨ぼやけた画像から元の被写体の実際の姿を推測可能</a:t>
            </a:r>
            <a:endParaRPr lang="en-US" altLang="ja-JP" dirty="0"/>
          </a:p>
          <a:p>
            <a:endParaRPr kumimoji="1" lang="en-US" altLang="ja-JP" dirty="0"/>
          </a:p>
          <a:p>
            <a:endParaRPr kumimoji="1" lang="en-US" altLang="ja-JP" dirty="0"/>
          </a:p>
        </p:txBody>
      </p:sp>
      <p:grpSp>
        <p:nvGrpSpPr>
          <p:cNvPr id="7" name="グループ化 6">
            <a:extLst>
              <a:ext uri="{FF2B5EF4-FFF2-40B4-BE49-F238E27FC236}">
                <a16:creationId xmlns:a16="http://schemas.microsoft.com/office/drawing/2014/main" id="{966C94B9-DB8B-F94F-8672-9B93FA42EA65}"/>
              </a:ext>
            </a:extLst>
          </p:cNvPr>
          <p:cNvGrpSpPr/>
          <p:nvPr/>
        </p:nvGrpSpPr>
        <p:grpSpPr>
          <a:xfrm>
            <a:off x="6299767" y="1690688"/>
            <a:ext cx="4753429" cy="2672820"/>
            <a:chOff x="6279156" y="2838819"/>
            <a:chExt cx="4753429" cy="2672820"/>
          </a:xfrm>
        </p:grpSpPr>
        <p:graphicFrame>
          <p:nvGraphicFramePr>
            <p:cNvPr id="4" name="図表 3">
              <a:extLst>
                <a:ext uri="{FF2B5EF4-FFF2-40B4-BE49-F238E27FC236}">
                  <a16:creationId xmlns:a16="http://schemas.microsoft.com/office/drawing/2014/main" id="{C09BC692-308C-5645-BB3F-1902FF2845AC}"/>
                </a:ext>
              </a:extLst>
            </p:cNvPr>
            <p:cNvGraphicFramePr/>
            <p:nvPr>
              <p:extLst>
                <p:ext uri="{D42A27DB-BD31-4B8C-83A1-F6EECF244321}">
                  <p14:modId xmlns:p14="http://schemas.microsoft.com/office/powerpoint/2010/main" val="3394216041"/>
                </p:ext>
              </p:extLst>
            </p:nvPr>
          </p:nvGraphicFramePr>
          <p:xfrm>
            <a:off x="6279156" y="2838819"/>
            <a:ext cx="4753429" cy="2672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FD6720B4-0116-7741-9755-EDF05B217ACA}"/>
                </a:ext>
              </a:extLst>
            </p:cNvPr>
            <p:cNvSpPr txBox="1"/>
            <p:nvPr/>
          </p:nvSpPr>
          <p:spPr>
            <a:xfrm>
              <a:off x="7401293" y="3051845"/>
              <a:ext cx="2509157" cy="2246769"/>
            </a:xfrm>
            <a:prstGeom prst="rect">
              <a:avLst/>
            </a:prstGeom>
            <a:noFill/>
          </p:spPr>
          <p:txBody>
            <a:bodyPr wrap="square" rtlCol="0">
              <a:spAutoFit/>
            </a:bodyPr>
            <a:lstStyle/>
            <a:p>
              <a:pPr algn="ctr"/>
              <a:r>
                <a:rPr kumimoji="1" lang="ja-JP" altLang="en-US" sz="2800"/>
                <a:t>計測</a:t>
              </a:r>
              <a:r>
                <a:rPr kumimoji="1" lang="en-US" altLang="ja-JP" sz="2800" dirty="0"/>
                <a:t>(</a:t>
              </a:r>
              <a:r>
                <a:rPr kumimoji="1" lang="ja-JP" altLang="en-US" sz="2800"/>
                <a:t>撮影</a:t>
              </a:r>
              <a:r>
                <a:rPr kumimoji="1" lang="en-US" altLang="ja-JP" sz="2800" dirty="0"/>
                <a:t>)</a:t>
              </a:r>
            </a:p>
            <a:p>
              <a:pPr algn="ctr"/>
              <a:endParaRPr kumimoji="1" lang="en-US" altLang="ja-JP" sz="2800" dirty="0"/>
            </a:p>
            <a:p>
              <a:pPr algn="ctr"/>
              <a:endParaRPr lang="en-US" altLang="ja-JP" sz="2800" dirty="0"/>
            </a:p>
            <a:p>
              <a:pPr algn="ctr"/>
              <a:endParaRPr lang="en-US" altLang="ja-JP" sz="2800" dirty="0"/>
            </a:p>
            <a:p>
              <a:pPr algn="ctr"/>
              <a:r>
                <a:rPr kumimoji="1" lang="ja-JP" altLang="en-US" sz="2800"/>
                <a:t>予測</a:t>
              </a:r>
            </a:p>
          </p:txBody>
        </p:sp>
      </p:grpSp>
      <p:sp>
        <p:nvSpPr>
          <p:cNvPr id="8" name="コンテンツ プレースホルダー 2">
            <a:extLst>
              <a:ext uri="{FF2B5EF4-FFF2-40B4-BE49-F238E27FC236}">
                <a16:creationId xmlns:a16="http://schemas.microsoft.com/office/drawing/2014/main" id="{7EEA81D9-9367-4E47-9358-841933F3BB50}"/>
              </a:ext>
            </a:extLst>
          </p:cNvPr>
          <p:cNvSpPr txBox="1">
            <a:spLocks/>
          </p:cNvSpPr>
          <p:nvPr/>
        </p:nvSpPr>
        <p:spPr>
          <a:xfrm>
            <a:off x="6299767" y="4576534"/>
            <a:ext cx="5157787" cy="155788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Bayes</a:t>
            </a:r>
            <a:r>
              <a:rPr lang="ja-JP" altLang="en-US"/>
              <a:t>統計を用いて、</a:t>
            </a:r>
            <a:endParaRPr lang="en-US" altLang="ja-JP" dirty="0"/>
          </a:p>
          <a:p>
            <a:pPr marL="0" indent="0" algn="ctr">
              <a:buNone/>
            </a:pPr>
            <a:r>
              <a:rPr lang="ja-JP" altLang="en-US"/>
              <a:t>物理実験中に撮影された</a:t>
            </a:r>
            <a:endParaRPr lang="en-US" altLang="ja-JP" dirty="0"/>
          </a:p>
          <a:p>
            <a:pPr marL="0" indent="0" algn="ctr">
              <a:buNone/>
            </a:pPr>
            <a:r>
              <a:rPr lang="ja-JP" altLang="en-US"/>
              <a:t>ピンボケ画像を復元したい</a:t>
            </a:r>
            <a:endParaRPr lang="en-US" altLang="ja-JP" dirty="0"/>
          </a:p>
        </p:txBody>
      </p:sp>
      <p:sp>
        <p:nvSpPr>
          <p:cNvPr id="9" name="スライド番号プレースホルダー 8">
            <a:extLst>
              <a:ext uri="{FF2B5EF4-FFF2-40B4-BE49-F238E27FC236}">
                <a16:creationId xmlns:a16="http://schemas.microsoft.com/office/drawing/2014/main" id="{8E4B2755-6111-5841-8D8B-0052B53EA589}"/>
              </a:ext>
            </a:extLst>
          </p:cNvPr>
          <p:cNvSpPr>
            <a:spLocks noGrp="1"/>
          </p:cNvSpPr>
          <p:nvPr>
            <p:ph type="sldNum" sz="quarter" idx="12"/>
          </p:nvPr>
        </p:nvSpPr>
        <p:spPr/>
        <p:txBody>
          <a:bodyPr/>
          <a:lstStyle/>
          <a:p>
            <a:fld id="{A5AB49FF-2138-0D40-BA46-8BC87A93AD65}" type="slidenum">
              <a:rPr kumimoji="1" lang="ja-JP" altLang="en-US" smtClean="0"/>
              <a:t>12</a:t>
            </a:fld>
            <a:endParaRPr kumimoji="1" lang="ja-JP" altLang="en-US"/>
          </a:p>
        </p:txBody>
      </p:sp>
    </p:spTree>
    <p:extLst>
      <p:ext uri="{BB962C8B-B14F-4D97-AF65-F5344CB8AC3E}">
        <p14:creationId xmlns:p14="http://schemas.microsoft.com/office/powerpoint/2010/main" val="196923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1AEE2-EB64-E941-B007-197DC29AEC3F}"/>
              </a:ext>
            </a:extLst>
          </p:cNvPr>
          <p:cNvSpPr>
            <a:spLocks noGrp="1"/>
          </p:cNvSpPr>
          <p:nvPr>
            <p:ph type="title"/>
          </p:nvPr>
        </p:nvSpPr>
        <p:spPr/>
        <p:txBody>
          <a:bodyPr/>
          <a:lstStyle/>
          <a:p>
            <a:r>
              <a:rPr lang="ja-JP" altLang="en-US"/>
              <a:t>研究方法</a:t>
            </a:r>
            <a:endParaRPr kumimoji="1" lang="ja-JP" altLang="en-US"/>
          </a:p>
        </p:txBody>
      </p:sp>
      <p:sp>
        <p:nvSpPr>
          <p:cNvPr id="3" name="コンテンツ プレースホルダー 2">
            <a:extLst>
              <a:ext uri="{FF2B5EF4-FFF2-40B4-BE49-F238E27FC236}">
                <a16:creationId xmlns:a16="http://schemas.microsoft.com/office/drawing/2014/main" id="{98967F16-E67E-D24B-851A-094F64F50E00}"/>
              </a:ext>
            </a:extLst>
          </p:cNvPr>
          <p:cNvSpPr>
            <a:spLocks noGrp="1"/>
          </p:cNvSpPr>
          <p:nvPr>
            <p:ph idx="1"/>
          </p:nvPr>
        </p:nvSpPr>
        <p:spPr/>
        <p:txBody>
          <a:bodyPr>
            <a:normAutofit fontScale="92500" lnSpcReduction="10000"/>
          </a:bodyPr>
          <a:lstStyle/>
          <a:p>
            <a:pPr marL="514350" indent="-514350">
              <a:buFont typeface="+mj-lt"/>
              <a:buAutoNum type="arabicPeriod"/>
            </a:pPr>
            <a:r>
              <a:rPr lang="ja-JP" altLang="en-US">
                <a:solidFill>
                  <a:schemeClr val="bg2"/>
                </a:solidFill>
              </a:rPr>
              <a:t>研究背景</a:t>
            </a:r>
            <a:endParaRPr lang="en-US" altLang="ja-JP" dirty="0">
              <a:solidFill>
                <a:schemeClr val="bg2"/>
              </a:solidFill>
            </a:endParaRPr>
          </a:p>
          <a:p>
            <a:pPr marL="971550" lvl="1" indent="-514350">
              <a:buFont typeface="+mj-lt"/>
              <a:buAutoNum type="arabicPeriod"/>
            </a:pPr>
            <a:r>
              <a:rPr lang="ja-JP" altLang="en-US">
                <a:solidFill>
                  <a:schemeClr val="bg2"/>
                </a:solidFill>
              </a:rPr>
              <a:t>２重スリット実験</a:t>
            </a:r>
            <a:endParaRPr lang="en-US" altLang="ja-JP" dirty="0">
              <a:solidFill>
                <a:schemeClr val="bg2"/>
              </a:solidFill>
            </a:endParaRPr>
          </a:p>
          <a:p>
            <a:pPr marL="971550" lvl="1" indent="-514350">
              <a:buFont typeface="+mj-lt"/>
              <a:buAutoNum type="arabicPeriod"/>
            </a:pPr>
            <a:r>
              <a:rPr lang="en-US" altLang="ja-JP" dirty="0">
                <a:solidFill>
                  <a:schemeClr val="bg2"/>
                </a:solidFill>
              </a:rPr>
              <a:t>Bayes</a:t>
            </a:r>
            <a:r>
              <a:rPr lang="ja-JP" altLang="en-US">
                <a:solidFill>
                  <a:schemeClr val="bg2"/>
                </a:solidFill>
              </a:rPr>
              <a:t>の定理について</a:t>
            </a:r>
            <a:endParaRPr lang="en-US" altLang="ja-JP" dirty="0">
              <a:solidFill>
                <a:schemeClr val="bg2"/>
              </a:solidFill>
            </a:endParaRPr>
          </a:p>
          <a:p>
            <a:pPr marL="514350" indent="-514350">
              <a:buFont typeface="+mj-lt"/>
              <a:buAutoNum type="arabicPeriod"/>
            </a:pPr>
            <a:r>
              <a:rPr lang="ja-JP" altLang="en-US">
                <a:solidFill>
                  <a:schemeClr val="bg2"/>
                </a:solidFill>
              </a:rPr>
              <a:t>研究目的</a:t>
            </a:r>
            <a:endParaRPr lang="en-US" altLang="ja-JP" dirty="0">
              <a:solidFill>
                <a:schemeClr val="bg2"/>
              </a:solidFill>
            </a:endParaRPr>
          </a:p>
          <a:p>
            <a:pPr marL="514350" indent="-514350">
              <a:buFont typeface="+mj-lt"/>
              <a:buAutoNum type="arabicPeriod"/>
            </a:pPr>
            <a:r>
              <a:rPr lang="ja-JP" altLang="en-US"/>
              <a:t>研究方法</a:t>
            </a:r>
            <a:endParaRPr lang="en-US" altLang="ja-JP" dirty="0"/>
          </a:p>
          <a:p>
            <a:pPr marL="971550" lvl="1" indent="-514350">
              <a:buFont typeface="+mj-lt"/>
              <a:buAutoNum type="arabicPeriod"/>
            </a:pPr>
            <a:r>
              <a:rPr lang="ja-JP" altLang="en-US"/>
              <a:t>写真のぼかし方</a:t>
            </a:r>
            <a:endParaRPr lang="en-US" altLang="ja-JP" dirty="0"/>
          </a:p>
          <a:p>
            <a:pPr marL="971550" lvl="1" indent="-514350">
              <a:buFont typeface="+mj-lt"/>
              <a:buAutoNum type="arabicPeriod"/>
            </a:pPr>
            <a:r>
              <a:rPr lang="ja-JP" altLang="en-US"/>
              <a:t>画像の鮮明化について</a:t>
            </a:r>
            <a:endParaRPr lang="en-US" altLang="ja-JP" dirty="0"/>
          </a:p>
          <a:p>
            <a:pPr marL="514350" indent="-514350">
              <a:buFont typeface="+mj-lt"/>
              <a:buAutoNum type="arabicPeriod"/>
            </a:pPr>
            <a:r>
              <a:rPr lang="ja-JP" altLang="en-US">
                <a:solidFill>
                  <a:schemeClr val="bg2"/>
                </a:solidFill>
              </a:rPr>
              <a:t>研究結果・考察</a:t>
            </a:r>
            <a:endParaRPr lang="en-US" altLang="ja-JP" dirty="0">
              <a:solidFill>
                <a:schemeClr val="bg2"/>
              </a:solidFill>
            </a:endParaRPr>
          </a:p>
          <a:p>
            <a:pPr marL="971550" lvl="1" indent="-514350">
              <a:buFont typeface="+mj-lt"/>
              <a:buAutoNum type="arabicPeriod"/>
            </a:pPr>
            <a:r>
              <a:rPr lang="en-US" altLang="ja-JP" dirty="0">
                <a:solidFill>
                  <a:schemeClr val="bg2"/>
                </a:solidFill>
              </a:rPr>
              <a:t>Bayes</a:t>
            </a:r>
            <a:r>
              <a:rPr lang="ja-JP" altLang="en-US">
                <a:solidFill>
                  <a:schemeClr val="bg2"/>
                </a:solidFill>
              </a:rPr>
              <a:t>の定理を用いた復元結果</a:t>
            </a:r>
            <a:endParaRPr lang="en-US" altLang="ja-JP" dirty="0">
              <a:solidFill>
                <a:schemeClr val="bg2"/>
              </a:solidFill>
            </a:endParaRPr>
          </a:p>
          <a:p>
            <a:pPr marL="971550" lvl="1" indent="-514350">
              <a:buFont typeface="+mj-lt"/>
              <a:buAutoNum type="arabicPeriod"/>
            </a:pPr>
            <a:r>
              <a:rPr lang="en-US" altLang="ja-JP" dirty="0">
                <a:solidFill>
                  <a:schemeClr val="bg2"/>
                </a:solidFill>
              </a:rPr>
              <a:t>Winner-Hunt</a:t>
            </a:r>
            <a:r>
              <a:rPr lang="ja-JP" altLang="en-US">
                <a:solidFill>
                  <a:schemeClr val="bg2"/>
                </a:solidFill>
              </a:rPr>
              <a:t>法を用いた復元結果</a:t>
            </a:r>
            <a:endParaRPr lang="en-US" altLang="ja-JP" dirty="0">
              <a:solidFill>
                <a:schemeClr val="bg2"/>
              </a:solidFill>
            </a:endParaRPr>
          </a:p>
          <a:p>
            <a:pPr marL="514350" indent="-514350">
              <a:buFont typeface="+mj-lt"/>
              <a:buAutoNum type="arabicPeriod"/>
            </a:pPr>
            <a:r>
              <a:rPr lang="ja-JP" altLang="en-US">
                <a:solidFill>
                  <a:schemeClr val="bg2"/>
                </a:solidFill>
              </a:rPr>
              <a:t>まとめ</a:t>
            </a:r>
            <a:endParaRPr lang="en-US" altLang="ja-JP" dirty="0">
              <a:solidFill>
                <a:schemeClr val="bg2"/>
              </a:solidFill>
            </a:endParaRPr>
          </a:p>
          <a:p>
            <a:pPr marL="514350" indent="-514350">
              <a:buFont typeface="+mj-lt"/>
              <a:buAutoNum type="arabicPeriod"/>
            </a:pPr>
            <a:endParaRPr lang="en-US" altLang="ja-JP" dirty="0">
              <a:solidFill>
                <a:schemeClr val="bg2"/>
              </a:solidFill>
            </a:endParaRPr>
          </a:p>
        </p:txBody>
      </p:sp>
      <p:sp>
        <p:nvSpPr>
          <p:cNvPr id="4" name="スライド番号プレースホルダー 3">
            <a:extLst>
              <a:ext uri="{FF2B5EF4-FFF2-40B4-BE49-F238E27FC236}">
                <a16:creationId xmlns:a16="http://schemas.microsoft.com/office/drawing/2014/main" id="{207EBD50-0A0E-2947-9C50-EC79D2437700}"/>
              </a:ext>
            </a:extLst>
          </p:cNvPr>
          <p:cNvSpPr>
            <a:spLocks noGrp="1"/>
          </p:cNvSpPr>
          <p:nvPr>
            <p:ph type="sldNum" sz="quarter" idx="12"/>
          </p:nvPr>
        </p:nvSpPr>
        <p:spPr/>
        <p:txBody>
          <a:bodyPr/>
          <a:lstStyle/>
          <a:p>
            <a:fld id="{A5AB49FF-2138-0D40-BA46-8BC87A93AD65}" type="slidenum">
              <a:rPr kumimoji="1" lang="ja-JP" altLang="en-US" smtClean="0"/>
              <a:t>13</a:t>
            </a:fld>
            <a:endParaRPr kumimoji="1" lang="ja-JP" altLang="en-US"/>
          </a:p>
        </p:txBody>
      </p:sp>
    </p:spTree>
    <p:extLst>
      <p:ext uri="{BB962C8B-B14F-4D97-AF65-F5344CB8AC3E}">
        <p14:creationId xmlns:p14="http://schemas.microsoft.com/office/powerpoint/2010/main" val="281023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A922006-7500-4A4B-8D91-64DE1F03CCE8}"/>
              </a:ext>
            </a:extLst>
          </p:cNvPr>
          <p:cNvSpPr>
            <a:spLocks noGrp="1"/>
          </p:cNvSpPr>
          <p:nvPr>
            <p:ph type="title"/>
          </p:nvPr>
        </p:nvSpPr>
        <p:spPr/>
        <p:txBody>
          <a:bodyPr/>
          <a:lstStyle/>
          <a:p>
            <a:r>
              <a:rPr kumimoji="1" lang="ja-JP" altLang="en-US"/>
              <a:t>写真のぼかし方</a:t>
            </a:r>
          </a:p>
        </p:txBody>
      </p:sp>
      <p:sp>
        <p:nvSpPr>
          <p:cNvPr id="5" name="テキスト プレースホルダー 4">
            <a:extLst>
              <a:ext uri="{FF2B5EF4-FFF2-40B4-BE49-F238E27FC236}">
                <a16:creationId xmlns:a16="http://schemas.microsoft.com/office/drawing/2014/main" id="{E39747D5-C538-334C-B58D-84BD7E0D6C15}"/>
              </a:ext>
            </a:extLst>
          </p:cNvPr>
          <p:cNvSpPr>
            <a:spLocks noGrp="1"/>
          </p:cNvSpPr>
          <p:nvPr>
            <p:ph type="body"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id="{ED2328CC-3A35-F94B-84D5-0E3632A62FA8}"/>
              </a:ext>
            </a:extLst>
          </p:cNvPr>
          <p:cNvSpPr>
            <a:spLocks noGrp="1"/>
          </p:cNvSpPr>
          <p:nvPr>
            <p:ph type="sldNum" sz="quarter" idx="12"/>
          </p:nvPr>
        </p:nvSpPr>
        <p:spPr/>
        <p:txBody>
          <a:bodyPr/>
          <a:lstStyle/>
          <a:p>
            <a:fld id="{A5AB49FF-2138-0D40-BA46-8BC87A93AD65}" type="slidenum">
              <a:rPr kumimoji="1" lang="ja-JP" altLang="en-US" smtClean="0"/>
              <a:t>14</a:t>
            </a:fld>
            <a:endParaRPr kumimoji="1" lang="ja-JP" altLang="en-US"/>
          </a:p>
        </p:txBody>
      </p:sp>
    </p:spTree>
    <p:extLst>
      <p:ext uri="{BB962C8B-B14F-4D97-AF65-F5344CB8AC3E}">
        <p14:creationId xmlns:p14="http://schemas.microsoft.com/office/powerpoint/2010/main" val="154868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4AE326D-A88D-4847-AD22-4061A2C86F96}"/>
              </a:ext>
            </a:extLst>
          </p:cNvPr>
          <p:cNvSpPr>
            <a:spLocks noGrp="1"/>
          </p:cNvSpPr>
          <p:nvPr>
            <p:ph type="title"/>
          </p:nvPr>
        </p:nvSpPr>
        <p:spPr/>
        <p:txBody>
          <a:bodyPr/>
          <a:lstStyle/>
          <a:p>
            <a:r>
              <a:rPr lang="ja-JP" altLang="en-US"/>
              <a:t>画素とは</a:t>
            </a:r>
            <a:endParaRPr kumimoji="1" lang="ja-JP" altLang="en-US"/>
          </a:p>
        </p:txBody>
      </p:sp>
      <p:sp>
        <p:nvSpPr>
          <p:cNvPr id="21" name="縦書きテキスト プレースホルダー 20">
            <a:extLst>
              <a:ext uri="{FF2B5EF4-FFF2-40B4-BE49-F238E27FC236}">
                <a16:creationId xmlns:a16="http://schemas.microsoft.com/office/drawing/2014/main" id="{009393BC-7741-F142-8FB5-407DA1D51842}"/>
              </a:ext>
            </a:extLst>
          </p:cNvPr>
          <p:cNvSpPr>
            <a:spLocks noGrp="1"/>
          </p:cNvSpPr>
          <p:nvPr>
            <p:ph type="body" orient="vert" idx="1"/>
          </p:nvPr>
        </p:nvSpPr>
        <p:spPr/>
        <p:txBody>
          <a:bodyPr vert="horz"/>
          <a:lstStyle/>
          <a:p>
            <a:r>
              <a:rPr kumimoji="1" lang="ja-JP" altLang="en-US"/>
              <a:t>画素：</a:t>
            </a:r>
            <a:r>
              <a:rPr lang="ja-JP" altLang="en-US"/>
              <a:t>画像の最小単位</a:t>
            </a:r>
            <a:endParaRPr lang="en-US" altLang="ja-JP" dirty="0"/>
          </a:p>
          <a:p>
            <a:r>
              <a:rPr kumimoji="1" lang="ja-JP" altLang="en-US"/>
              <a:t>カラー画像：</a:t>
            </a:r>
            <a:r>
              <a:rPr lang="ja-JP" altLang="en-US"/>
              <a:t>画素の色を</a:t>
            </a:r>
            <a:r>
              <a:rPr lang="en-US" altLang="ja-JP" dirty="0"/>
              <a:t>3</a:t>
            </a:r>
            <a:r>
              <a:rPr lang="ja-JP" altLang="en-US"/>
              <a:t>原色</a:t>
            </a:r>
            <a:r>
              <a:rPr lang="en-US" altLang="ja-JP" dirty="0"/>
              <a:t>(RGB)</a:t>
            </a:r>
            <a:r>
              <a:rPr lang="ja-JP" altLang="en-US"/>
              <a:t>を</a:t>
            </a:r>
            <a:r>
              <a:rPr lang="en-US" altLang="ja-JP" dirty="0"/>
              <a:t>0~255</a:t>
            </a:r>
            <a:r>
              <a:rPr lang="ja-JP" altLang="en-US"/>
              <a:t>の値で示す</a:t>
            </a:r>
            <a:endParaRPr kumimoji="1" lang="en-US" altLang="ja-JP" dirty="0"/>
          </a:p>
          <a:p>
            <a:r>
              <a:rPr lang="ja-JP" altLang="en-US"/>
              <a:t>グレースケール画像：画素の明るさを</a:t>
            </a:r>
            <a:r>
              <a:rPr lang="en-US" altLang="ja-JP" dirty="0"/>
              <a:t>0~255</a:t>
            </a:r>
            <a:r>
              <a:rPr lang="ja-JP" altLang="en-US"/>
              <a:t>の値で示す</a:t>
            </a:r>
            <a:endParaRPr kumimoji="1" lang="ja-JP" altLang="en-US"/>
          </a:p>
        </p:txBody>
      </p:sp>
      <p:pic>
        <p:nvPicPr>
          <p:cNvPr id="7" name="コンテンツ プレースホルダー 6">
            <a:extLst>
              <a:ext uri="{FF2B5EF4-FFF2-40B4-BE49-F238E27FC236}">
                <a16:creationId xmlns:a16="http://schemas.microsoft.com/office/drawing/2014/main" id="{0EFB4353-6627-C241-A87A-F8E50B9BAD76}"/>
              </a:ext>
            </a:extLst>
          </p:cNvPr>
          <p:cNvPicPr>
            <a:picLocks noGrp="1" noChangeAspect="1"/>
          </p:cNvPicPr>
          <p:nvPr>
            <p:ph idx="4294967295"/>
          </p:nvPr>
        </p:nvPicPr>
        <p:blipFill>
          <a:blip r:embed="rId3"/>
          <a:stretch>
            <a:fillRect/>
          </a:stretch>
        </p:blipFill>
        <p:spPr>
          <a:xfrm>
            <a:off x="1068855" y="4093335"/>
            <a:ext cx="2452688" cy="2452688"/>
          </a:xfrm>
        </p:spPr>
      </p:pic>
      <p:pic>
        <p:nvPicPr>
          <p:cNvPr id="9" name="図 8">
            <a:extLst>
              <a:ext uri="{FF2B5EF4-FFF2-40B4-BE49-F238E27FC236}">
                <a16:creationId xmlns:a16="http://schemas.microsoft.com/office/drawing/2014/main" id="{1841A64B-4D25-4342-887F-243AA5FD6EEB}"/>
              </a:ext>
            </a:extLst>
          </p:cNvPr>
          <p:cNvPicPr>
            <a:picLocks noChangeAspect="1"/>
          </p:cNvPicPr>
          <p:nvPr/>
        </p:nvPicPr>
        <p:blipFill>
          <a:blip r:embed="rId4"/>
          <a:stretch>
            <a:fillRect/>
          </a:stretch>
        </p:blipFill>
        <p:spPr>
          <a:xfrm>
            <a:off x="4171577" y="4093335"/>
            <a:ext cx="2540000" cy="2540000"/>
          </a:xfrm>
          <a:prstGeom prst="rect">
            <a:avLst/>
          </a:prstGeom>
        </p:spPr>
      </p:pic>
      <p:grpSp>
        <p:nvGrpSpPr>
          <p:cNvPr id="20" name="グループ化 19">
            <a:extLst>
              <a:ext uri="{FF2B5EF4-FFF2-40B4-BE49-F238E27FC236}">
                <a16:creationId xmlns:a16="http://schemas.microsoft.com/office/drawing/2014/main" id="{FAE79428-963D-704C-95CF-3F8DD93196C4}"/>
              </a:ext>
            </a:extLst>
          </p:cNvPr>
          <p:cNvGrpSpPr/>
          <p:nvPr/>
        </p:nvGrpSpPr>
        <p:grpSpPr>
          <a:xfrm>
            <a:off x="5234548" y="4405088"/>
            <a:ext cx="4715435" cy="2228247"/>
            <a:chOff x="5351929" y="3489741"/>
            <a:chExt cx="4715435" cy="2228247"/>
          </a:xfrm>
        </p:grpSpPr>
        <p:pic>
          <p:nvPicPr>
            <p:cNvPr id="11" name="図 10">
              <a:extLst>
                <a:ext uri="{FF2B5EF4-FFF2-40B4-BE49-F238E27FC236}">
                  <a16:creationId xmlns:a16="http://schemas.microsoft.com/office/drawing/2014/main" id="{5E762EAB-9602-3B44-9893-A99A445EE90A}"/>
                </a:ext>
              </a:extLst>
            </p:cNvPr>
            <p:cNvPicPr>
              <a:picLocks noChangeAspect="1"/>
            </p:cNvPicPr>
            <p:nvPr/>
          </p:nvPicPr>
          <p:blipFill rotWithShape="1">
            <a:blip r:embed="rId4"/>
            <a:srcRect l="45295" t="54084" r="54018" b="45296"/>
            <a:stretch/>
          </p:blipFill>
          <p:spPr>
            <a:xfrm>
              <a:off x="7602069" y="3489741"/>
              <a:ext cx="2465295" cy="2228247"/>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pic>
        <p:sp>
          <p:nvSpPr>
            <p:cNvPr id="12" name="フレーム 11">
              <a:extLst>
                <a:ext uri="{FF2B5EF4-FFF2-40B4-BE49-F238E27FC236}">
                  <a16:creationId xmlns:a16="http://schemas.microsoft.com/office/drawing/2014/main" id="{E7427186-D7E7-7D48-89D5-269E03A372E2}"/>
                </a:ext>
              </a:extLst>
            </p:cNvPr>
            <p:cNvSpPr/>
            <p:nvPr/>
          </p:nvSpPr>
          <p:spPr>
            <a:xfrm>
              <a:off x="5351929" y="4509248"/>
              <a:ext cx="89648" cy="9861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4" name="直線コネクタ 13">
              <a:extLst>
                <a:ext uri="{FF2B5EF4-FFF2-40B4-BE49-F238E27FC236}">
                  <a16:creationId xmlns:a16="http://schemas.microsoft.com/office/drawing/2014/main" id="{3BEA30E3-641A-9447-852B-58251C83237F}"/>
                </a:ext>
              </a:extLst>
            </p:cNvPr>
            <p:cNvCxnSpPr>
              <a:cxnSpLocks/>
            </p:cNvCxnSpPr>
            <p:nvPr/>
          </p:nvCxnSpPr>
          <p:spPr>
            <a:xfrm flipV="1">
              <a:off x="5441577" y="3489742"/>
              <a:ext cx="2160492" cy="10195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BF57C87-8BA8-A644-8A08-E20658305CDC}"/>
                </a:ext>
              </a:extLst>
            </p:cNvPr>
            <p:cNvCxnSpPr>
              <a:cxnSpLocks/>
            </p:cNvCxnSpPr>
            <p:nvPr/>
          </p:nvCxnSpPr>
          <p:spPr>
            <a:xfrm>
              <a:off x="5441577" y="4607860"/>
              <a:ext cx="2160492" cy="11101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a:extLst>
              <a:ext uri="{FF2B5EF4-FFF2-40B4-BE49-F238E27FC236}">
                <a16:creationId xmlns:a16="http://schemas.microsoft.com/office/drawing/2014/main" id="{2A4C8761-7837-4A44-8E04-0B4594401AF4}"/>
              </a:ext>
            </a:extLst>
          </p:cNvPr>
          <p:cNvSpPr>
            <a:spLocks noGrp="1"/>
          </p:cNvSpPr>
          <p:nvPr>
            <p:ph type="sldNum" sz="quarter" idx="12"/>
          </p:nvPr>
        </p:nvSpPr>
        <p:spPr/>
        <p:txBody>
          <a:bodyPr/>
          <a:lstStyle/>
          <a:p>
            <a:fld id="{A5AB49FF-2138-0D40-BA46-8BC87A93AD65}" type="slidenum">
              <a:rPr kumimoji="1" lang="ja-JP" altLang="en-US" smtClean="0"/>
              <a:t>15</a:t>
            </a:fld>
            <a:endParaRPr kumimoji="1" lang="ja-JP" altLang="en-US"/>
          </a:p>
        </p:txBody>
      </p:sp>
    </p:spTree>
    <p:extLst>
      <p:ext uri="{BB962C8B-B14F-4D97-AF65-F5344CB8AC3E}">
        <p14:creationId xmlns:p14="http://schemas.microsoft.com/office/powerpoint/2010/main" val="226572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04C53-1E63-D849-8719-CC9B4DC62B27}"/>
              </a:ext>
            </a:extLst>
          </p:cNvPr>
          <p:cNvSpPr>
            <a:spLocks noGrp="1"/>
          </p:cNvSpPr>
          <p:nvPr>
            <p:ph type="title"/>
          </p:nvPr>
        </p:nvSpPr>
        <p:spPr/>
        <p:txBody>
          <a:bodyPr/>
          <a:lstStyle/>
          <a:p>
            <a:r>
              <a:rPr lang="ja-JP" altLang="en-US"/>
              <a:t>写真のぼかし方</a:t>
            </a:r>
            <a:r>
              <a:rPr lang="en-US" altLang="ja-JP" dirty="0"/>
              <a:t>(1)</a:t>
            </a:r>
            <a:endParaRPr kumimoji="1" lang="ja-JP" altLang="en-US"/>
          </a:p>
        </p:txBody>
      </p:sp>
      <p:sp>
        <p:nvSpPr>
          <p:cNvPr id="3" name="コンテンツ プレースホルダー 2">
            <a:extLst>
              <a:ext uri="{FF2B5EF4-FFF2-40B4-BE49-F238E27FC236}">
                <a16:creationId xmlns:a16="http://schemas.microsoft.com/office/drawing/2014/main" id="{10716DC9-199C-0B47-BBAC-70E62AD5E349}"/>
              </a:ext>
            </a:extLst>
          </p:cNvPr>
          <p:cNvSpPr>
            <a:spLocks noGrp="1"/>
          </p:cNvSpPr>
          <p:nvPr>
            <p:ph idx="1"/>
          </p:nvPr>
        </p:nvSpPr>
        <p:spPr/>
        <p:txBody>
          <a:bodyPr/>
          <a:lstStyle/>
          <a:p>
            <a:pPr marL="514350" indent="-514350">
              <a:buFont typeface="+mj-lt"/>
              <a:buAutoNum type="arabicPeriod"/>
            </a:pPr>
            <a:r>
              <a:rPr kumimoji="1" lang="ja-JP" altLang="en-US"/>
              <a:t>カラー画像をグレースケール画像に変換</a:t>
            </a:r>
            <a:endParaRPr kumimoji="1" lang="en-US" altLang="ja-JP" dirty="0"/>
          </a:p>
          <a:p>
            <a:pPr marL="514350" indent="-514350">
              <a:buFont typeface="+mj-lt"/>
              <a:buAutoNum type="arabicPeriod"/>
            </a:pPr>
            <a:r>
              <a:rPr lang="en-US" altLang="ja-JP" dirty="0" err="1"/>
              <a:t>n×m</a:t>
            </a:r>
            <a:r>
              <a:rPr lang="ja-JP" altLang="en-US"/>
              <a:t>行列を取得</a:t>
            </a:r>
            <a:endParaRPr lang="en-US" altLang="ja-JP" dirty="0"/>
          </a:p>
          <a:p>
            <a:pPr marL="514350" indent="-514350">
              <a:buFont typeface="+mj-lt"/>
              <a:buAutoNum type="arabicPeriod"/>
            </a:pPr>
            <a:r>
              <a:rPr lang="ja-JP" altLang="en-US"/>
              <a:t>ガウス分布を用いて、ぼかす</a:t>
            </a:r>
            <a:endParaRPr lang="en-US" altLang="ja-JP" dirty="0"/>
          </a:p>
        </p:txBody>
      </p:sp>
      <p:pic>
        <p:nvPicPr>
          <p:cNvPr id="6" name="図 5">
            <a:extLst>
              <a:ext uri="{FF2B5EF4-FFF2-40B4-BE49-F238E27FC236}">
                <a16:creationId xmlns:a16="http://schemas.microsoft.com/office/drawing/2014/main" id="{2B027996-270B-9A4A-8937-3C7F84145F96}"/>
              </a:ext>
            </a:extLst>
          </p:cNvPr>
          <p:cNvPicPr>
            <a:picLocks noChangeAspect="1"/>
          </p:cNvPicPr>
          <p:nvPr/>
        </p:nvPicPr>
        <p:blipFill rotWithShape="1">
          <a:blip r:embed="rId3"/>
          <a:srcRect t="11691" b="46347"/>
          <a:stretch/>
        </p:blipFill>
        <p:spPr>
          <a:xfrm>
            <a:off x="1687285" y="3536950"/>
            <a:ext cx="8817429" cy="2774950"/>
          </a:xfrm>
          <a:prstGeom prst="rect">
            <a:avLst/>
          </a:prstGeom>
        </p:spPr>
      </p:pic>
      <p:sp>
        <p:nvSpPr>
          <p:cNvPr id="4" name="スライド番号プレースホルダー 3">
            <a:extLst>
              <a:ext uri="{FF2B5EF4-FFF2-40B4-BE49-F238E27FC236}">
                <a16:creationId xmlns:a16="http://schemas.microsoft.com/office/drawing/2014/main" id="{054D0665-CA95-E847-948A-6F3CEF3963A1}"/>
              </a:ext>
            </a:extLst>
          </p:cNvPr>
          <p:cNvSpPr>
            <a:spLocks noGrp="1"/>
          </p:cNvSpPr>
          <p:nvPr>
            <p:ph type="sldNum" sz="quarter" idx="12"/>
          </p:nvPr>
        </p:nvSpPr>
        <p:spPr/>
        <p:txBody>
          <a:bodyPr/>
          <a:lstStyle/>
          <a:p>
            <a:fld id="{A5AB49FF-2138-0D40-BA46-8BC87A93AD65}" type="slidenum">
              <a:rPr kumimoji="1" lang="ja-JP" altLang="en-US" smtClean="0"/>
              <a:t>16</a:t>
            </a:fld>
            <a:endParaRPr kumimoji="1" lang="ja-JP" altLang="en-US"/>
          </a:p>
        </p:txBody>
      </p:sp>
    </p:spTree>
    <p:extLst>
      <p:ext uri="{BB962C8B-B14F-4D97-AF65-F5344CB8AC3E}">
        <p14:creationId xmlns:p14="http://schemas.microsoft.com/office/powerpoint/2010/main" val="2920371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B1F02CF-E0D3-824B-8898-E1C93CB6B95A}"/>
              </a:ext>
            </a:extLst>
          </p:cNvPr>
          <p:cNvSpPr>
            <a:spLocks noGrp="1"/>
          </p:cNvSpPr>
          <p:nvPr>
            <p:ph type="title"/>
          </p:nvPr>
        </p:nvSpPr>
        <p:spPr/>
        <p:txBody>
          <a:bodyPr/>
          <a:lstStyle/>
          <a:p>
            <a:r>
              <a:rPr lang="ja-JP" altLang="en-US"/>
              <a:t>写真</a:t>
            </a:r>
            <a:r>
              <a:rPr kumimoji="1" lang="ja-JP" altLang="en-US"/>
              <a:t>のぼかし方</a:t>
            </a:r>
            <a:r>
              <a:rPr kumimoji="1" lang="en-US" altLang="ja-JP" dirty="0"/>
              <a:t>(2)</a:t>
            </a:r>
            <a:endParaRPr kumimoji="1" lang="ja-JP" altLang="en-US"/>
          </a:p>
        </p:txBody>
      </p:sp>
      <p:sp>
        <p:nvSpPr>
          <p:cNvPr id="23" name="テキスト プレースホルダー 22">
            <a:extLst>
              <a:ext uri="{FF2B5EF4-FFF2-40B4-BE49-F238E27FC236}">
                <a16:creationId xmlns:a16="http://schemas.microsoft.com/office/drawing/2014/main" id="{806A56F4-DCEA-3E4F-A328-AF44BFB83C4C}"/>
              </a:ext>
            </a:extLst>
          </p:cNvPr>
          <p:cNvSpPr>
            <a:spLocks noGrp="1"/>
          </p:cNvSpPr>
          <p:nvPr>
            <p:ph type="body" idx="1"/>
          </p:nvPr>
        </p:nvSpPr>
        <p:spPr/>
        <p:txBody>
          <a:bodyPr/>
          <a:lstStyle/>
          <a:p>
            <a:r>
              <a:rPr kumimoji="1" lang="en-US" altLang="ja-JP" dirty="0"/>
              <a:t>1</a:t>
            </a:r>
            <a:r>
              <a:rPr kumimoji="1" lang="ja-JP" altLang="en-US"/>
              <a:t>次元の場合</a:t>
            </a:r>
          </a:p>
        </p:txBody>
      </p:sp>
      <p:sp>
        <p:nvSpPr>
          <p:cNvPr id="41" name="コンテンツ プレースホルダー 40">
            <a:extLst>
              <a:ext uri="{FF2B5EF4-FFF2-40B4-BE49-F238E27FC236}">
                <a16:creationId xmlns:a16="http://schemas.microsoft.com/office/drawing/2014/main" id="{29DCF544-3D4E-A244-A42B-375B915BACF2}"/>
              </a:ext>
            </a:extLst>
          </p:cNvPr>
          <p:cNvSpPr>
            <a:spLocks noGrp="1"/>
          </p:cNvSpPr>
          <p:nvPr>
            <p:ph sz="half" idx="2"/>
          </p:nvPr>
        </p:nvSpPr>
        <p:spPr/>
        <p:txBody>
          <a:bodyPr>
            <a:normAutofit/>
          </a:bodyPr>
          <a:lstStyle/>
          <a:p>
            <a:r>
              <a:rPr lang="ja-JP" altLang="en-US"/>
              <a:t>ある</a:t>
            </a:r>
            <a:r>
              <a:rPr kumimoji="1" lang="ja-JP" altLang="en-US"/>
              <a:t>点の</a:t>
            </a:r>
            <a:r>
              <a:rPr lang="ja-JP" altLang="en-US"/>
              <a:t>明るさ</a:t>
            </a:r>
            <a:r>
              <a:rPr kumimoji="1" lang="ja-JP" altLang="en-US"/>
              <a:t>をガウス分布に従って周囲に滲ませる</a:t>
            </a:r>
            <a:endParaRPr kumimoji="1" lang="en-US" altLang="ja-JP" dirty="0"/>
          </a:p>
          <a:p>
            <a:pPr marL="0" indent="0">
              <a:buNone/>
            </a:pPr>
            <a:endParaRPr lang="en-US" altLang="ja-JP" dirty="0"/>
          </a:p>
          <a:p>
            <a:pPr marL="0" indent="0">
              <a:buNone/>
            </a:pPr>
            <a:endParaRPr lang="en-US" altLang="ja-JP" dirty="0"/>
          </a:p>
          <a:p>
            <a:pPr marL="0" indent="0">
              <a:buNone/>
            </a:pPr>
            <a:r>
              <a:rPr lang="en-US" altLang="ja-JP" dirty="0"/>
              <a:t>   </a:t>
            </a:r>
            <a:r>
              <a:rPr lang="ja-JP" altLang="en-US"/>
              <a:t>　</a:t>
            </a:r>
            <a:r>
              <a:rPr lang="en-US" altLang="ja-JP" sz="1800" dirty="0"/>
              <a:t>100 %                      </a:t>
            </a:r>
            <a:r>
              <a:rPr lang="ja-JP" altLang="en-US" sz="1400" baseline="30000"/>
              <a:t>ほぼ</a:t>
            </a:r>
            <a:r>
              <a:rPr lang="en-US" altLang="ja-JP" sz="1400" dirty="0"/>
              <a:t>0% 20% 60% 20% </a:t>
            </a:r>
            <a:r>
              <a:rPr lang="ja-JP" altLang="en-US" sz="1400" baseline="30000"/>
              <a:t>ほぼ</a:t>
            </a:r>
            <a:r>
              <a:rPr lang="en-US" altLang="ja-JP" sz="1400" dirty="0"/>
              <a:t>0%</a:t>
            </a:r>
            <a:endParaRPr kumimoji="1" lang="ja-JP" altLang="en-US" sz="1400"/>
          </a:p>
        </p:txBody>
      </p:sp>
      <p:sp>
        <p:nvSpPr>
          <p:cNvPr id="24" name="テキスト プレースホルダー 23">
            <a:extLst>
              <a:ext uri="{FF2B5EF4-FFF2-40B4-BE49-F238E27FC236}">
                <a16:creationId xmlns:a16="http://schemas.microsoft.com/office/drawing/2014/main" id="{ED3198D9-028D-A84A-B17A-90D6025651E6}"/>
              </a:ext>
            </a:extLst>
          </p:cNvPr>
          <p:cNvSpPr>
            <a:spLocks noGrp="1"/>
          </p:cNvSpPr>
          <p:nvPr>
            <p:ph type="body" sz="quarter" idx="3"/>
          </p:nvPr>
        </p:nvSpPr>
        <p:spPr/>
        <p:txBody>
          <a:bodyPr/>
          <a:lstStyle/>
          <a:p>
            <a:r>
              <a:rPr kumimoji="1" lang="en-US" altLang="ja-JP" dirty="0"/>
              <a:t>2</a:t>
            </a:r>
            <a:r>
              <a:rPr lang="ja-JP" altLang="en-US"/>
              <a:t>次元の場合</a:t>
            </a:r>
            <a:endParaRPr kumimoji="1" lang="ja-JP" altLang="en-US"/>
          </a:p>
        </p:txBody>
      </p:sp>
      <p:sp>
        <p:nvSpPr>
          <p:cNvPr id="42" name="コンテンツ プレースホルダー 41">
            <a:extLst>
              <a:ext uri="{FF2B5EF4-FFF2-40B4-BE49-F238E27FC236}">
                <a16:creationId xmlns:a16="http://schemas.microsoft.com/office/drawing/2014/main" id="{0AA7751A-D070-1B48-8242-7F4B1B5E9BF9}"/>
              </a:ext>
            </a:extLst>
          </p:cNvPr>
          <p:cNvSpPr>
            <a:spLocks noGrp="1"/>
          </p:cNvSpPr>
          <p:nvPr>
            <p:ph sz="quarter" idx="4"/>
          </p:nvPr>
        </p:nvSpPr>
        <p:spPr/>
        <p:txBody>
          <a:bodyPr>
            <a:normAutofit/>
          </a:bodyPr>
          <a:lstStyle/>
          <a:p>
            <a:r>
              <a:rPr kumimoji="1" lang="en-US" altLang="ja-JP" dirty="0"/>
              <a:t>5×5</a:t>
            </a:r>
            <a:r>
              <a:rPr kumimoji="1" lang="ja-JP" altLang="en-US"/>
              <a:t>行列の中心がガウス分布に従って滲んでいると考える。</a:t>
            </a:r>
            <a:endParaRPr kumimoji="1" lang="en-US" altLang="ja-JP" dirty="0"/>
          </a:p>
          <a:p>
            <a:r>
              <a:rPr kumimoji="1" lang="ja-JP" altLang="en-US"/>
              <a:t>計算を簡単にするために、</a:t>
            </a:r>
            <a:r>
              <a:rPr lang="en-US" altLang="ja-JP" dirty="0"/>
              <a:t>5×5</a:t>
            </a:r>
            <a:r>
              <a:rPr lang="ja-JP" altLang="en-US"/>
              <a:t>行列を図のように</a:t>
            </a:r>
            <a:r>
              <a:rPr lang="en-US" altLang="ja-JP" dirty="0"/>
              <a:t>25×1</a:t>
            </a:r>
            <a:r>
              <a:rPr lang="ja-JP" altLang="en-US"/>
              <a:t>行列に変換してから計算した</a:t>
            </a:r>
            <a:endParaRPr kumimoji="1" lang="en-US" altLang="ja-JP" dirty="0"/>
          </a:p>
        </p:txBody>
      </p:sp>
      <p:pic>
        <p:nvPicPr>
          <p:cNvPr id="12" name="図 11">
            <a:extLst>
              <a:ext uri="{FF2B5EF4-FFF2-40B4-BE49-F238E27FC236}">
                <a16:creationId xmlns:a16="http://schemas.microsoft.com/office/drawing/2014/main" id="{A5D5F801-3AAF-CD4E-9E07-62245AAD0906}"/>
              </a:ext>
            </a:extLst>
          </p:cNvPr>
          <p:cNvPicPr>
            <a:picLocks noChangeAspect="1"/>
          </p:cNvPicPr>
          <p:nvPr/>
        </p:nvPicPr>
        <p:blipFill>
          <a:blip r:embed="rId3"/>
          <a:stretch>
            <a:fillRect/>
          </a:stretch>
        </p:blipFill>
        <p:spPr>
          <a:xfrm>
            <a:off x="3193397" y="4917854"/>
            <a:ext cx="3089805" cy="1931127"/>
          </a:xfrm>
          <a:prstGeom prst="rect">
            <a:avLst/>
          </a:prstGeom>
        </p:spPr>
      </p:pic>
      <p:grpSp>
        <p:nvGrpSpPr>
          <p:cNvPr id="14" name="グループ化 13">
            <a:extLst>
              <a:ext uri="{FF2B5EF4-FFF2-40B4-BE49-F238E27FC236}">
                <a16:creationId xmlns:a16="http://schemas.microsoft.com/office/drawing/2014/main" id="{1752A735-6443-6446-9564-CC74AAD8FF4C}"/>
              </a:ext>
            </a:extLst>
          </p:cNvPr>
          <p:cNvGrpSpPr/>
          <p:nvPr/>
        </p:nvGrpSpPr>
        <p:grpSpPr>
          <a:xfrm>
            <a:off x="3042475" y="4590042"/>
            <a:ext cx="584789" cy="567547"/>
            <a:chOff x="2032001" y="913188"/>
            <a:chExt cx="713183" cy="846442"/>
          </a:xfrm>
        </p:grpSpPr>
        <p:sp>
          <p:nvSpPr>
            <p:cNvPr id="15" name="右矢印 14">
              <a:extLst>
                <a:ext uri="{FF2B5EF4-FFF2-40B4-BE49-F238E27FC236}">
                  <a16:creationId xmlns:a16="http://schemas.microsoft.com/office/drawing/2014/main" id="{7AD02539-B879-EF4C-8F4D-16428C3C9F4C}"/>
                </a:ext>
              </a:extLst>
            </p:cNvPr>
            <p:cNvSpPr/>
            <p:nvPr/>
          </p:nvSpPr>
          <p:spPr>
            <a:xfrm>
              <a:off x="2032001" y="913188"/>
              <a:ext cx="713183" cy="846442"/>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bg1">
                    <a:lumMod val="50000"/>
                  </a:schemeClr>
                </a:gs>
                <a:gs pos="100000">
                  <a:schemeClr val="tx1"/>
                </a:gs>
              </a:gsLst>
            </a:gradFill>
          </p:spPr>
          <p:style>
            <a:lnRef idx="0">
              <a:schemeClr val="dk1">
                <a:tint val="60000"/>
                <a:hueOff val="0"/>
                <a:satOff val="0"/>
                <a:lumOff val="0"/>
                <a:alphaOff val="0"/>
              </a:schemeClr>
            </a:lnRef>
            <a:fillRef idx="2">
              <a:scrgbClr r="0" g="0" b="0"/>
            </a:fillRef>
            <a:effectRef idx="1">
              <a:schemeClr val="dk1">
                <a:tint val="60000"/>
                <a:hueOff val="0"/>
                <a:satOff val="0"/>
                <a:lumOff val="0"/>
                <a:alphaOff val="0"/>
              </a:schemeClr>
            </a:effectRef>
            <a:fontRef idx="minor">
              <a:schemeClr val="dk1">
                <a:hueOff val="0"/>
                <a:satOff val="0"/>
                <a:lumOff val="0"/>
                <a:alphaOff val="0"/>
              </a:schemeClr>
            </a:fontRef>
          </p:style>
        </p:sp>
        <p:sp>
          <p:nvSpPr>
            <p:cNvPr id="16" name="右矢印 4">
              <a:extLst>
                <a:ext uri="{FF2B5EF4-FFF2-40B4-BE49-F238E27FC236}">
                  <a16:creationId xmlns:a16="http://schemas.microsoft.com/office/drawing/2014/main" id="{71202039-C82D-844A-99F0-49C5CBBC870A}"/>
                </a:ext>
              </a:extLst>
            </p:cNvPr>
            <p:cNvSpPr txBox="1"/>
            <p:nvPr/>
          </p:nvSpPr>
          <p:spPr>
            <a:xfrm>
              <a:off x="2032001" y="1082476"/>
              <a:ext cx="499228" cy="5078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p:txBody>
        </p:sp>
      </p:grpSp>
      <p:pic>
        <p:nvPicPr>
          <p:cNvPr id="38" name="図 37">
            <a:extLst>
              <a:ext uri="{FF2B5EF4-FFF2-40B4-BE49-F238E27FC236}">
                <a16:creationId xmlns:a16="http://schemas.microsoft.com/office/drawing/2014/main" id="{5A846FAD-E7ED-1044-9F97-0CD9B7D4E219}"/>
              </a:ext>
            </a:extLst>
          </p:cNvPr>
          <p:cNvPicPr>
            <a:picLocks noChangeAspect="1"/>
          </p:cNvPicPr>
          <p:nvPr/>
        </p:nvPicPr>
        <p:blipFill rotWithShape="1">
          <a:blip r:embed="rId4"/>
          <a:srcRect l="3715" t="47284" r="76601" b="46636"/>
          <a:stretch/>
        </p:blipFill>
        <p:spPr>
          <a:xfrm>
            <a:off x="-82028" y="3565532"/>
            <a:ext cx="6833793" cy="1491541"/>
          </a:xfrm>
          <a:prstGeom prst="rect">
            <a:avLst/>
          </a:prstGeom>
        </p:spPr>
      </p:pic>
      <p:pic>
        <p:nvPicPr>
          <p:cNvPr id="40" name="図 39">
            <a:extLst>
              <a:ext uri="{FF2B5EF4-FFF2-40B4-BE49-F238E27FC236}">
                <a16:creationId xmlns:a16="http://schemas.microsoft.com/office/drawing/2014/main" id="{DEF2553B-A187-8F4C-8A27-DC7DABA2B69C}"/>
              </a:ext>
            </a:extLst>
          </p:cNvPr>
          <p:cNvPicPr>
            <a:picLocks noChangeAspect="1"/>
          </p:cNvPicPr>
          <p:nvPr/>
        </p:nvPicPr>
        <p:blipFill rotWithShape="1">
          <a:blip r:embed="rId5"/>
          <a:srcRect l="13398" t="19597" r="67805" b="34988"/>
          <a:stretch/>
        </p:blipFill>
        <p:spPr>
          <a:xfrm>
            <a:off x="8806070" y="175988"/>
            <a:ext cx="3935788" cy="6719554"/>
          </a:xfrm>
          <a:prstGeom prst="rect">
            <a:avLst/>
          </a:prstGeom>
        </p:spPr>
      </p:pic>
      <p:sp>
        <p:nvSpPr>
          <p:cNvPr id="2" name="スライド番号プレースホルダー 1">
            <a:extLst>
              <a:ext uri="{FF2B5EF4-FFF2-40B4-BE49-F238E27FC236}">
                <a16:creationId xmlns:a16="http://schemas.microsoft.com/office/drawing/2014/main" id="{C185428C-C68E-7943-A057-17173CFB0EBF}"/>
              </a:ext>
            </a:extLst>
          </p:cNvPr>
          <p:cNvSpPr>
            <a:spLocks noGrp="1"/>
          </p:cNvSpPr>
          <p:nvPr>
            <p:ph type="sldNum" sz="quarter" idx="12"/>
          </p:nvPr>
        </p:nvSpPr>
        <p:spPr/>
        <p:txBody>
          <a:bodyPr/>
          <a:lstStyle/>
          <a:p>
            <a:fld id="{A5AB49FF-2138-0D40-BA46-8BC87A93AD65}" type="slidenum">
              <a:rPr kumimoji="1" lang="ja-JP" altLang="en-US" smtClean="0"/>
              <a:t>17</a:t>
            </a:fld>
            <a:endParaRPr kumimoji="1" lang="ja-JP" altLang="en-US"/>
          </a:p>
        </p:txBody>
      </p:sp>
    </p:spTree>
    <p:extLst>
      <p:ext uri="{BB962C8B-B14F-4D97-AF65-F5344CB8AC3E}">
        <p14:creationId xmlns:p14="http://schemas.microsoft.com/office/powerpoint/2010/main" val="201661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FDE2A39-B8D8-DB42-B9AE-EA1578307D75}"/>
              </a:ext>
            </a:extLst>
          </p:cNvPr>
          <p:cNvSpPr>
            <a:spLocks noGrp="1"/>
          </p:cNvSpPr>
          <p:nvPr>
            <p:ph type="title"/>
          </p:nvPr>
        </p:nvSpPr>
        <p:spPr/>
        <p:txBody>
          <a:bodyPr/>
          <a:lstStyle/>
          <a:p>
            <a:r>
              <a:rPr kumimoji="1" lang="ja-JP" altLang="en-US"/>
              <a:t>画像の鮮明化について</a:t>
            </a:r>
          </a:p>
        </p:txBody>
      </p:sp>
      <p:sp>
        <p:nvSpPr>
          <p:cNvPr id="5" name="テキスト プレースホルダー 4">
            <a:extLst>
              <a:ext uri="{FF2B5EF4-FFF2-40B4-BE49-F238E27FC236}">
                <a16:creationId xmlns:a16="http://schemas.microsoft.com/office/drawing/2014/main" id="{6D7E81D3-7855-B24C-ADA9-FB2FC40D1E8C}"/>
              </a:ext>
            </a:extLst>
          </p:cNvPr>
          <p:cNvSpPr>
            <a:spLocks noGrp="1"/>
          </p:cNvSpPr>
          <p:nvPr>
            <p:ph type="body"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id="{97DC1081-F103-1B4D-94A0-965A3FE30847}"/>
              </a:ext>
            </a:extLst>
          </p:cNvPr>
          <p:cNvSpPr>
            <a:spLocks noGrp="1"/>
          </p:cNvSpPr>
          <p:nvPr>
            <p:ph type="sldNum" sz="quarter" idx="12"/>
          </p:nvPr>
        </p:nvSpPr>
        <p:spPr/>
        <p:txBody>
          <a:bodyPr/>
          <a:lstStyle/>
          <a:p>
            <a:fld id="{A5AB49FF-2138-0D40-BA46-8BC87A93AD65}" type="slidenum">
              <a:rPr kumimoji="1" lang="ja-JP" altLang="en-US" smtClean="0"/>
              <a:t>18</a:t>
            </a:fld>
            <a:endParaRPr kumimoji="1" lang="ja-JP" altLang="en-US"/>
          </a:p>
        </p:txBody>
      </p:sp>
    </p:spTree>
    <p:extLst>
      <p:ext uri="{BB962C8B-B14F-4D97-AF65-F5344CB8AC3E}">
        <p14:creationId xmlns:p14="http://schemas.microsoft.com/office/powerpoint/2010/main" val="332513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1AEE2-EB64-E941-B007-197DC29AEC3F}"/>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a16="http://schemas.microsoft.com/office/drawing/2014/main" id="{98967F16-E67E-D24B-851A-094F64F50E00}"/>
              </a:ext>
            </a:extLst>
          </p:cNvPr>
          <p:cNvSpPr>
            <a:spLocks noGrp="1"/>
          </p:cNvSpPr>
          <p:nvPr>
            <p:ph idx="1"/>
          </p:nvPr>
        </p:nvSpPr>
        <p:spPr/>
        <p:txBody>
          <a:bodyPr>
            <a:normAutofit fontScale="92500" lnSpcReduction="10000"/>
          </a:bodyPr>
          <a:lstStyle/>
          <a:p>
            <a:pPr marL="514350" indent="-514350">
              <a:buFont typeface="+mj-lt"/>
              <a:buAutoNum type="arabicPeriod"/>
            </a:pPr>
            <a:r>
              <a:rPr kumimoji="1" lang="ja-JP" altLang="en-US"/>
              <a:t>研究背景</a:t>
            </a:r>
            <a:endParaRPr kumimoji="1" lang="en-US" altLang="ja-JP" dirty="0"/>
          </a:p>
          <a:p>
            <a:pPr marL="971550" lvl="1" indent="-514350">
              <a:buFont typeface="+mj-lt"/>
              <a:buAutoNum type="arabicPeriod"/>
            </a:pPr>
            <a:r>
              <a:rPr lang="ja-JP" altLang="en-US"/>
              <a:t>２重スリット実験</a:t>
            </a:r>
            <a:endParaRPr lang="en-US" altLang="ja-JP" dirty="0"/>
          </a:p>
          <a:p>
            <a:pPr marL="971550" lvl="1" indent="-514350">
              <a:buFont typeface="+mj-lt"/>
              <a:buAutoNum type="arabicPeriod"/>
            </a:pPr>
            <a:r>
              <a:rPr lang="en-US" altLang="ja-JP" dirty="0"/>
              <a:t>Bayes</a:t>
            </a:r>
            <a:r>
              <a:rPr lang="ja-JP" altLang="en-US"/>
              <a:t>の定理について</a:t>
            </a:r>
            <a:endParaRPr kumimoji="1" lang="en-US" altLang="ja-JP" dirty="0"/>
          </a:p>
          <a:p>
            <a:pPr marL="514350" indent="-514350">
              <a:buFont typeface="+mj-lt"/>
              <a:buAutoNum type="arabicPeriod"/>
            </a:pPr>
            <a:r>
              <a:rPr kumimoji="1" lang="ja-JP" altLang="en-US"/>
              <a:t>研究目的</a:t>
            </a:r>
            <a:endParaRPr kumimoji="1" lang="en-US" altLang="ja-JP" dirty="0"/>
          </a:p>
          <a:p>
            <a:pPr marL="514350" indent="-514350">
              <a:buFont typeface="+mj-lt"/>
              <a:buAutoNum type="arabicPeriod"/>
            </a:pPr>
            <a:r>
              <a:rPr kumimoji="1" lang="ja-JP" altLang="en-US"/>
              <a:t>研究方法</a:t>
            </a:r>
            <a:endParaRPr kumimoji="1" lang="en-US" altLang="ja-JP" dirty="0"/>
          </a:p>
          <a:p>
            <a:pPr marL="971550" lvl="1" indent="-514350">
              <a:buFont typeface="+mj-lt"/>
              <a:buAutoNum type="arabicPeriod"/>
            </a:pPr>
            <a:r>
              <a:rPr lang="ja-JP" altLang="en-US"/>
              <a:t>写真のぼかし方</a:t>
            </a:r>
            <a:endParaRPr lang="en-US" altLang="ja-JP" dirty="0"/>
          </a:p>
          <a:p>
            <a:pPr marL="971550" lvl="1" indent="-514350">
              <a:buFont typeface="+mj-lt"/>
              <a:buAutoNum type="arabicPeriod"/>
            </a:pPr>
            <a:r>
              <a:rPr lang="ja-JP" altLang="en-US"/>
              <a:t>画像の鮮明化について</a:t>
            </a:r>
            <a:endParaRPr kumimoji="1" lang="en-US" altLang="ja-JP" dirty="0"/>
          </a:p>
          <a:p>
            <a:pPr marL="514350" indent="-514350">
              <a:buFont typeface="+mj-lt"/>
              <a:buAutoNum type="arabicPeriod"/>
            </a:pPr>
            <a:r>
              <a:rPr lang="ja-JP" altLang="en-US"/>
              <a:t>研究結果・考察</a:t>
            </a:r>
            <a:endParaRPr lang="en-US" altLang="ja-JP" dirty="0"/>
          </a:p>
          <a:p>
            <a:pPr marL="971550" lvl="1" indent="-514350">
              <a:buFont typeface="+mj-lt"/>
              <a:buAutoNum type="arabicPeriod"/>
            </a:pPr>
            <a:r>
              <a:rPr lang="en-US" altLang="ja-JP" dirty="0"/>
              <a:t>Bayes</a:t>
            </a:r>
            <a:r>
              <a:rPr lang="ja-JP" altLang="en-US"/>
              <a:t>の定理を用いた復元結果</a:t>
            </a:r>
            <a:endParaRPr lang="en-US" altLang="ja-JP" dirty="0"/>
          </a:p>
          <a:p>
            <a:pPr marL="971550" lvl="1" indent="-514350">
              <a:buFont typeface="+mj-lt"/>
              <a:buAutoNum type="arabicPeriod"/>
            </a:pPr>
            <a:r>
              <a:rPr lang="en-US" altLang="ja-JP" dirty="0"/>
              <a:t>Winner-Hunt</a:t>
            </a:r>
            <a:r>
              <a:rPr lang="ja-JP" altLang="en-US"/>
              <a:t>法を用いた復元結果</a:t>
            </a:r>
            <a:endParaRPr lang="en-US" altLang="ja-JP" dirty="0"/>
          </a:p>
          <a:p>
            <a:pPr marL="514350" indent="-514350">
              <a:buFont typeface="+mj-lt"/>
              <a:buAutoNum type="arabicPeriod"/>
            </a:pPr>
            <a:r>
              <a:rPr lang="ja-JP" altLang="en-US"/>
              <a:t>まとめ</a:t>
            </a:r>
            <a:endParaRPr kumimoji="1" lang="en-US" altLang="ja-JP"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25ECC35B-7B6A-324A-81C7-155101C872D6}"/>
              </a:ext>
            </a:extLst>
          </p:cNvPr>
          <p:cNvSpPr>
            <a:spLocks noGrp="1"/>
          </p:cNvSpPr>
          <p:nvPr>
            <p:ph type="sldNum" sz="quarter" idx="12"/>
          </p:nvPr>
        </p:nvSpPr>
        <p:spPr/>
        <p:txBody>
          <a:bodyPr/>
          <a:lstStyle/>
          <a:p>
            <a:fld id="{A5AB49FF-2138-0D40-BA46-8BC87A93AD65}" type="slidenum">
              <a:rPr kumimoji="1" lang="ja-JP" altLang="en-US" smtClean="0"/>
              <a:t>1</a:t>
            </a:fld>
            <a:endParaRPr kumimoji="1" lang="ja-JP" altLang="en-US"/>
          </a:p>
        </p:txBody>
      </p:sp>
    </p:spTree>
    <p:extLst>
      <p:ext uri="{BB962C8B-B14F-4D97-AF65-F5344CB8AC3E}">
        <p14:creationId xmlns:p14="http://schemas.microsoft.com/office/powerpoint/2010/main" val="2971119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1E568E-21B7-3748-8A46-607FB6CC1AB7}"/>
              </a:ext>
            </a:extLst>
          </p:cNvPr>
          <p:cNvSpPr>
            <a:spLocks noGrp="1"/>
          </p:cNvSpPr>
          <p:nvPr>
            <p:ph type="title"/>
          </p:nvPr>
        </p:nvSpPr>
        <p:spPr/>
        <p:txBody>
          <a:bodyPr/>
          <a:lstStyle/>
          <a:p>
            <a:r>
              <a:rPr lang="ja-JP" altLang="en-US"/>
              <a:t>写真の</a:t>
            </a:r>
            <a:r>
              <a:rPr lang="en-US" altLang="ja-JP" dirty="0"/>
              <a:t>Bayes</a:t>
            </a:r>
            <a:r>
              <a:rPr lang="ja-JP" altLang="en-US"/>
              <a:t>推定のイメージ</a:t>
            </a:r>
            <a:endParaRPr kumimoji="1" lang="ja-JP" altLang="en-US"/>
          </a:p>
        </p:txBody>
      </p:sp>
      <mc:AlternateContent xmlns:mc="http://schemas.openxmlformats.org/markup-compatibility/2006" xmlns:a14="http://schemas.microsoft.com/office/drawing/2010/main">
        <mc:Choice Requires="a14">
          <p:sp>
            <p:nvSpPr>
              <p:cNvPr id="4" name="コンテンツ プレースホルダー 3">
                <a:extLst>
                  <a:ext uri="{FF2B5EF4-FFF2-40B4-BE49-F238E27FC236}">
                    <a16:creationId xmlns:a16="http://schemas.microsoft.com/office/drawing/2014/main" id="{F8BF4CC3-5652-5444-ABAD-C7F3A9C73520}"/>
                  </a:ext>
                </a:extLst>
              </p:cNvPr>
              <p:cNvSpPr>
                <a:spLocks noGrp="1"/>
              </p:cNvSpPr>
              <p:nvPr>
                <p:ph sz="half" idx="1"/>
              </p:nvPr>
            </p:nvSpPr>
            <p:spPr>
              <a:xfrm>
                <a:off x="838200" y="1825624"/>
                <a:ext cx="5181600" cy="5032375"/>
              </a:xfrm>
            </p:spPr>
            <p:txBody>
              <a:bodyPr>
                <a:normAutofit fontScale="92500" lnSpcReduction="10000"/>
              </a:bodyPr>
              <a:lstStyle/>
              <a:p>
                <a:r>
                  <a:rPr kumimoji="1" lang="en-US" altLang="ja-JP" dirty="0"/>
                  <a:t>(</a:t>
                </a:r>
                <a:r>
                  <a:rPr kumimoji="1" lang="ja-JP" altLang="en-US"/>
                  <a:t>右向き</a:t>
                </a:r>
                <a:r>
                  <a:rPr kumimoji="1" lang="en-US" altLang="ja-JP" dirty="0"/>
                  <a:t>)</a:t>
                </a:r>
                <a:r>
                  <a:rPr kumimoji="1" lang="ja-JP" altLang="en-US"/>
                  <a:t>ある原因はいくつかの結果を引き起こす</a:t>
                </a:r>
                <a:endParaRPr kumimoji="1" lang="en-US" altLang="ja-JP" dirty="0"/>
              </a:p>
              <a:p>
                <a:r>
                  <a:rPr lang="en-US" altLang="ja-JP" dirty="0"/>
                  <a:t>(</a:t>
                </a:r>
                <a:r>
                  <a:rPr lang="ja-JP" altLang="en-US"/>
                  <a:t>左向き</a:t>
                </a:r>
                <a:r>
                  <a:rPr lang="en-US" altLang="ja-JP" dirty="0"/>
                  <a:t>)</a:t>
                </a:r>
                <a:r>
                  <a:rPr lang="ja-JP" altLang="en-US"/>
                  <a:t>ある結果の原因はいくつかの可能性が考えられる</a:t>
                </a:r>
                <a:endParaRPr lang="en-US" altLang="ja-JP" dirty="0"/>
              </a:p>
              <a:p>
                <a:pPr marL="0" indent="0">
                  <a:buNone/>
                </a:pPr>
                <a:endParaRPr kumimoji="1" lang="en-US" altLang="ja-JP" dirty="0"/>
              </a:p>
              <a:p>
                <a:r>
                  <a:rPr lang="ja-JP" altLang="en-US" b="0">
                    <a:solidFill>
                      <a:prstClr val="black"/>
                    </a:solidFill>
                  </a:rPr>
                  <a:t>右図の確率の記号を</a:t>
                </a:r>
                <a14:m>
                  <m:oMath xmlns:m="http://schemas.openxmlformats.org/officeDocument/2006/math">
                    <m:r>
                      <a:rPr lang="en-US" altLang="ja-JP" i="1">
                        <a:solidFill>
                          <a:prstClr val="black"/>
                        </a:solidFill>
                        <a:latin typeface="Cambria Math" panose="02040503050406030204" pitchFamily="18" charset="0"/>
                      </a:rPr>
                      <m:t>𝑃</m:t>
                    </m:r>
                    <m:d>
                      <m:dPr>
                        <m:ctrlPr>
                          <a:rPr lang="en-US" altLang="ja-JP" i="1">
                            <a:solidFill>
                              <a:prstClr val="black"/>
                            </a:solidFill>
                            <a:latin typeface="Cambria Math" panose="02040503050406030204" pitchFamily="18" charset="0"/>
                          </a:rPr>
                        </m:ctrlPr>
                      </m:dPr>
                      <m:e>
                        <m:r>
                          <a:rPr lang="en-US" altLang="ja-JP" b="0" i="1" smtClean="0">
                            <a:solidFill>
                              <a:prstClr val="black"/>
                            </a:solidFill>
                            <a:latin typeface="Cambria Math" panose="02040503050406030204" pitchFamily="18" charset="0"/>
                          </a:rPr>
                          <m:t>𝑖</m:t>
                        </m:r>
                        <m:r>
                          <a:rPr lang="en-US" altLang="ja-JP" i="1">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𝑗</m:t>
                        </m:r>
                      </m:e>
                    </m:d>
                    <m:r>
                      <a:rPr lang="en-US" altLang="ja-JP" b="0" i="1" smtClean="0">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𝑄</m:t>
                    </m:r>
                    <m:d>
                      <m:dPr>
                        <m:ctrlPr>
                          <a:rPr lang="en-US" altLang="ja-JP" b="0" i="1" smtClean="0">
                            <a:solidFill>
                              <a:prstClr val="black"/>
                            </a:solidFill>
                            <a:latin typeface="Cambria Math" panose="02040503050406030204" pitchFamily="18" charset="0"/>
                          </a:rPr>
                        </m:ctrlPr>
                      </m:dPr>
                      <m:e>
                        <m:r>
                          <a:rPr lang="en-US" altLang="ja-JP" b="0" i="1" smtClean="0">
                            <a:solidFill>
                              <a:prstClr val="black"/>
                            </a:solidFill>
                            <a:latin typeface="Cambria Math" panose="02040503050406030204" pitchFamily="18" charset="0"/>
                          </a:rPr>
                          <m:t>𝑖</m:t>
                        </m:r>
                        <m:r>
                          <a:rPr lang="en-US" altLang="ja-JP" b="0" i="1" smtClean="0">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𝑗</m:t>
                        </m:r>
                      </m:e>
                    </m:d>
                    <m:r>
                      <a:rPr lang="ja-JP" altLang="en-US" i="1">
                        <a:solidFill>
                          <a:prstClr val="black"/>
                        </a:solidFill>
                        <a:latin typeface="Cambria Math" panose="02040503050406030204" pitchFamily="18" charset="0"/>
                      </a:rPr>
                      <m:t>と取り直すと</m:t>
                    </m:r>
                  </m:oMath>
                </a14:m>
                <a:endParaRPr lang="en-US" altLang="ja-JP" dirty="0">
                  <a:solidFill>
                    <a:prstClr val="black"/>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𝐵</m:t>
                          </m:r>
                        </m:e>
                        <m:sub>
                          <m:r>
                            <a:rPr lang="en-US" altLang="ja-JP" b="0" i="1" smtClean="0">
                              <a:solidFill>
                                <a:prstClr val="black"/>
                              </a:solidFill>
                              <a:latin typeface="Cambria Math" panose="02040503050406030204" pitchFamily="18" charset="0"/>
                            </a:rPr>
                            <m:t>𝑖</m:t>
                          </m:r>
                        </m:sub>
                      </m:sSub>
                      <m:r>
                        <a:rPr lang="en-US" altLang="ja-JP" b="0" i="1" smtClean="0">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𝑃</m:t>
                      </m:r>
                      <m:d>
                        <m:dPr>
                          <m:ctrlPr>
                            <a:rPr lang="en-US" altLang="ja-JP" i="1">
                              <a:solidFill>
                                <a:prstClr val="black"/>
                              </a:solidFill>
                              <a:latin typeface="Cambria Math" panose="02040503050406030204" pitchFamily="18" charset="0"/>
                            </a:rPr>
                          </m:ctrlPr>
                        </m:dPr>
                        <m:e>
                          <m:r>
                            <a:rPr lang="en-US" altLang="ja-JP" i="1">
                              <a:solidFill>
                                <a:prstClr val="black"/>
                              </a:solidFill>
                              <a:latin typeface="Cambria Math" panose="02040503050406030204" pitchFamily="18" charset="0"/>
                            </a:rPr>
                            <m:t>𝑖</m:t>
                          </m:r>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𝑗</m:t>
                          </m:r>
                        </m:e>
                      </m:d>
                      <m:sSub>
                        <m:sSubPr>
                          <m:ctrlPr>
                            <a:rPr lang="en-US" altLang="ja-JP" i="1" smtClean="0">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𝐴</m:t>
                          </m:r>
                        </m:e>
                        <m:sub>
                          <m:r>
                            <a:rPr lang="en-US" altLang="ja-JP" b="0" i="1" smtClean="0">
                              <a:solidFill>
                                <a:prstClr val="black"/>
                              </a:solidFill>
                              <a:latin typeface="Cambria Math" panose="02040503050406030204" pitchFamily="18" charset="0"/>
                            </a:rPr>
                            <m:t>𝑗</m:t>
                          </m:r>
                        </m:sub>
                      </m:sSub>
                    </m:oMath>
                  </m:oMathPara>
                </a14:m>
                <a:endParaRPr lang="en-US" altLang="ja-JP" i="1" dirty="0">
                  <a:solidFill>
                    <a:prstClr val="black"/>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𝐴</m:t>
                          </m:r>
                        </m:e>
                        <m:sub>
                          <m:r>
                            <a:rPr lang="en-US" altLang="ja-JP" b="0" i="1" smtClean="0">
                              <a:solidFill>
                                <a:prstClr val="black"/>
                              </a:solidFill>
                              <a:latin typeface="Cambria Math" panose="02040503050406030204" pitchFamily="18" charset="0"/>
                            </a:rPr>
                            <m:t>𝑖</m:t>
                          </m:r>
                        </m:sub>
                      </m:sSub>
                      <m:r>
                        <a:rPr lang="en-US" altLang="ja-JP" b="0" i="1" smtClean="0">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𝑄</m:t>
                      </m:r>
                      <m:d>
                        <m:dPr>
                          <m:ctrlPr>
                            <a:rPr lang="en-US" altLang="ja-JP" i="1">
                              <a:solidFill>
                                <a:prstClr val="black"/>
                              </a:solidFill>
                              <a:latin typeface="Cambria Math" panose="02040503050406030204" pitchFamily="18" charset="0"/>
                            </a:rPr>
                          </m:ctrlPr>
                        </m:dPr>
                        <m:e>
                          <m:r>
                            <a:rPr lang="en-US" altLang="ja-JP" i="1">
                              <a:solidFill>
                                <a:prstClr val="black"/>
                              </a:solidFill>
                              <a:latin typeface="Cambria Math" panose="02040503050406030204" pitchFamily="18" charset="0"/>
                            </a:rPr>
                            <m:t>𝑖</m:t>
                          </m:r>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𝑗</m:t>
                          </m:r>
                        </m:e>
                      </m:d>
                      <m:sSub>
                        <m:sSubPr>
                          <m:ctrlPr>
                            <a:rPr lang="en-US" altLang="ja-JP" i="1">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𝐵</m:t>
                          </m:r>
                        </m:e>
                        <m:sub>
                          <m:r>
                            <a:rPr lang="en-US" altLang="ja-JP" i="1">
                              <a:solidFill>
                                <a:prstClr val="black"/>
                              </a:solidFill>
                              <a:latin typeface="Cambria Math" panose="02040503050406030204" pitchFamily="18" charset="0"/>
                            </a:rPr>
                            <m:t>𝑗</m:t>
                          </m:r>
                        </m:sub>
                      </m:sSub>
                    </m:oMath>
                  </m:oMathPara>
                </a14:m>
                <a:endParaRPr lang="en-US" altLang="ja-JP" dirty="0">
                  <a:solidFill>
                    <a:prstClr val="black"/>
                  </a:solidFill>
                </a:endParaRPr>
              </a:p>
              <a:p>
                <a:pPr marL="0" indent="0">
                  <a:buNone/>
                </a:pPr>
                <a:r>
                  <a:rPr lang="ja-JP" altLang="en-US">
                    <a:solidFill>
                      <a:prstClr val="black"/>
                    </a:solidFill>
                  </a:rPr>
                  <a:t>と行列の関係で表現可能</a:t>
                </a:r>
                <a:endParaRPr lang="en-US" altLang="ja-JP" dirty="0">
                  <a:solidFill>
                    <a:prstClr val="black"/>
                  </a:solidFill>
                </a:endParaRPr>
              </a:p>
              <a:p>
                <a14:m>
                  <m:oMath xmlns:m="http://schemas.openxmlformats.org/officeDocument/2006/math">
                    <m:r>
                      <a:rPr lang="en-US" altLang="ja-JP" i="1">
                        <a:solidFill>
                          <a:prstClr val="black"/>
                        </a:solidFill>
                        <a:latin typeface="Cambria Math" panose="02040503050406030204" pitchFamily="18" charset="0"/>
                      </a:rPr>
                      <m:t>𝑃</m:t>
                    </m:r>
                    <m:d>
                      <m:dPr>
                        <m:ctrlPr>
                          <a:rPr lang="en-US" altLang="ja-JP" i="1">
                            <a:solidFill>
                              <a:prstClr val="black"/>
                            </a:solidFill>
                            <a:latin typeface="Cambria Math" panose="02040503050406030204" pitchFamily="18" charset="0"/>
                          </a:rPr>
                        </m:ctrlPr>
                      </m:dPr>
                      <m:e>
                        <m:r>
                          <a:rPr lang="en-US" altLang="ja-JP" i="1">
                            <a:solidFill>
                              <a:prstClr val="black"/>
                            </a:solidFill>
                            <a:latin typeface="Cambria Math" panose="02040503050406030204" pitchFamily="18" charset="0"/>
                          </a:rPr>
                          <m:t>𝑖</m:t>
                        </m:r>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𝑗</m:t>
                        </m:r>
                      </m:e>
                    </m:d>
                    <m:r>
                      <a:rPr lang="ja-JP" altLang="en-US" i="1" smtClean="0">
                        <a:solidFill>
                          <a:prstClr val="black"/>
                        </a:solidFill>
                        <a:latin typeface="Cambria Math" panose="02040503050406030204" pitchFamily="18" charset="0"/>
                      </a:rPr>
                      <m:t>と</m:t>
                    </m:r>
                    <m:r>
                      <a:rPr lang="en-US" altLang="ja-JP" i="1">
                        <a:solidFill>
                          <a:prstClr val="black"/>
                        </a:solidFill>
                        <a:latin typeface="Cambria Math" panose="02040503050406030204" pitchFamily="18" charset="0"/>
                      </a:rPr>
                      <m:t>𝑄</m:t>
                    </m:r>
                    <m:d>
                      <m:dPr>
                        <m:ctrlPr>
                          <a:rPr lang="en-US" altLang="ja-JP" i="1">
                            <a:solidFill>
                              <a:prstClr val="black"/>
                            </a:solidFill>
                            <a:latin typeface="Cambria Math" panose="02040503050406030204" pitchFamily="18" charset="0"/>
                          </a:rPr>
                        </m:ctrlPr>
                      </m:dPr>
                      <m:e>
                        <m:r>
                          <a:rPr lang="en-US" altLang="ja-JP" i="1">
                            <a:solidFill>
                              <a:prstClr val="black"/>
                            </a:solidFill>
                            <a:latin typeface="Cambria Math" panose="02040503050406030204" pitchFamily="18" charset="0"/>
                          </a:rPr>
                          <m:t>𝑖</m:t>
                        </m:r>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𝑗</m:t>
                        </m:r>
                      </m:e>
                    </m:d>
                    <m:r>
                      <a:rPr lang="ja-JP" altLang="en-US" i="1" smtClean="0">
                        <a:solidFill>
                          <a:prstClr val="black"/>
                        </a:solidFill>
                        <a:latin typeface="Cambria Math" panose="02040503050406030204" pitchFamily="18" charset="0"/>
                      </a:rPr>
                      <m:t>は</m:t>
                    </m:r>
                    <m:r>
                      <a:rPr lang="ja-JP" altLang="en-US" i="1">
                        <a:solidFill>
                          <a:prstClr val="black"/>
                        </a:solidFill>
                        <a:latin typeface="Cambria Math" panose="02040503050406030204" pitchFamily="18" charset="0"/>
                      </a:rPr>
                      <m:t>互いに逆行列の関係</m:t>
                    </m:r>
                  </m:oMath>
                </a14:m>
                <a:endParaRPr lang="en-US" altLang="ja-JP" dirty="0">
                  <a:solidFill>
                    <a:prstClr val="black"/>
                  </a:solidFill>
                </a:endParaRPr>
              </a:p>
              <a:p>
                <a:pPr marL="0" indent="0">
                  <a:buNone/>
                </a:pPr>
                <a:endParaRPr lang="en-US" altLang="ja-JP" b="0" dirty="0">
                  <a:solidFill>
                    <a:prstClr val="black"/>
                  </a:solidFill>
                </a:endParaRPr>
              </a:p>
              <a:p>
                <a:pPr marL="0" indent="0">
                  <a:buNone/>
                </a:pPr>
                <a:endParaRPr lang="en-US" altLang="ja-JP" dirty="0">
                  <a:solidFill>
                    <a:prstClr val="black"/>
                  </a:solidFill>
                </a:endParaRPr>
              </a:p>
              <a:p>
                <a:pPr marL="0" indent="0">
                  <a:buNone/>
                </a:pPr>
                <a:endParaRPr kumimoji="1" lang="ja-JP" altLang="en-US"/>
              </a:p>
            </p:txBody>
          </p:sp>
        </mc:Choice>
        <mc:Fallback xmlns="">
          <p:sp>
            <p:nvSpPr>
              <p:cNvPr id="4" name="コンテンツ プレースホルダー 3">
                <a:extLst>
                  <a:ext uri="{FF2B5EF4-FFF2-40B4-BE49-F238E27FC236}">
                    <a16:creationId xmlns:a16="http://schemas.microsoft.com/office/drawing/2014/main" id="{F8BF4CC3-5652-5444-ABAD-C7F3A9C73520}"/>
                  </a:ext>
                </a:extLst>
              </p:cNvPr>
              <p:cNvSpPr>
                <a:spLocks noGrp="1" noRot="1" noChangeAspect="1" noMove="1" noResize="1" noEditPoints="1" noAdjustHandles="1" noChangeArrowheads="1" noChangeShapeType="1" noTextEdit="1"/>
              </p:cNvSpPr>
              <p:nvPr>
                <p:ph sz="half" idx="1"/>
              </p:nvPr>
            </p:nvSpPr>
            <p:spPr>
              <a:xfrm>
                <a:off x="838200" y="1825624"/>
                <a:ext cx="5181600" cy="5032375"/>
              </a:xfrm>
              <a:blipFill>
                <a:blip r:embed="rId3"/>
                <a:stretch>
                  <a:fillRect l="-1956" t="-2525"/>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DEF1C04A-6C78-AF45-80CB-60A4739B8417}"/>
              </a:ext>
            </a:extLst>
          </p:cNvPr>
          <p:cNvSpPr>
            <a:spLocks noGrp="1"/>
          </p:cNvSpPr>
          <p:nvPr>
            <p:ph type="sldNum" sz="quarter" idx="12"/>
          </p:nvPr>
        </p:nvSpPr>
        <p:spPr/>
        <p:txBody>
          <a:bodyPr/>
          <a:lstStyle/>
          <a:p>
            <a:fld id="{A5AB49FF-2138-0D40-BA46-8BC87A93AD65}" type="slidenum">
              <a:rPr kumimoji="1" lang="ja-JP" altLang="en-US" smtClean="0"/>
              <a:t>19</a:t>
            </a:fld>
            <a:endParaRPr kumimoji="1" lang="ja-JP" altLang="en-US"/>
          </a:p>
        </p:txBody>
      </p:sp>
      <p:pic>
        <p:nvPicPr>
          <p:cNvPr id="5" name="図 4">
            <a:extLst>
              <a:ext uri="{FF2B5EF4-FFF2-40B4-BE49-F238E27FC236}">
                <a16:creationId xmlns:a16="http://schemas.microsoft.com/office/drawing/2014/main" id="{86D73323-F2A9-B440-8FFE-0770186F5B67}"/>
              </a:ext>
            </a:extLst>
          </p:cNvPr>
          <p:cNvPicPr>
            <a:picLocks noChangeAspect="1"/>
          </p:cNvPicPr>
          <p:nvPr/>
        </p:nvPicPr>
        <p:blipFill rotWithShape="1">
          <a:blip r:embed="rId4"/>
          <a:srcRect r="50000" b="61449"/>
          <a:stretch/>
        </p:blipFill>
        <p:spPr>
          <a:xfrm>
            <a:off x="4801619" y="2112033"/>
            <a:ext cx="4608966" cy="5026502"/>
          </a:xfrm>
          <a:prstGeom prst="rect">
            <a:avLst/>
          </a:prstGeom>
        </p:spPr>
      </p:pic>
      <p:pic>
        <p:nvPicPr>
          <p:cNvPr id="11" name="図 10">
            <a:extLst>
              <a:ext uri="{FF2B5EF4-FFF2-40B4-BE49-F238E27FC236}">
                <a16:creationId xmlns:a16="http://schemas.microsoft.com/office/drawing/2014/main" id="{5F86624D-0266-7740-97C1-162CAD36246A}"/>
              </a:ext>
            </a:extLst>
          </p:cNvPr>
          <p:cNvPicPr>
            <a:picLocks noChangeAspect="1"/>
          </p:cNvPicPr>
          <p:nvPr/>
        </p:nvPicPr>
        <p:blipFill rotWithShape="1">
          <a:blip r:embed="rId5"/>
          <a:srcRect r="54506"/>
          <a:stretch/>
        </p:blipFill>
        <p:spPr>
          <a:xfrm>
            <a:off x="8058977" y="2112033"/>
            <a:ext cx="4133023" cy="6419784"/>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58C1BFF-FDE7-794B-9EA2-230B95036035}"/>
                  </a:ext>
                </a:extLst>
              </p:cNvPr>
              <p:cNvSpPr txBox="1"/>
              <p:nvPr/>
            </p:nvSpPr>
            <p:spPr>
              <a:xfrm>
                <a:off x="6019800" y="2209214"/>
                <a:ext cx="2858791" cy="773289"/>
              </a:xfrm>
              <a:prstGeom prst="rect">
                <a:avLst/>
              </a:prstGeom>
              <a:noFill/>
            </p:spPr>
            <p:txBody>
              <a:bodyPr wrap="square" rtlCol="0">
                <a:spAutoFit/>
              </a:bodyPr>
              <a:lstStyle/>
              <a:p>
                <a:r>
                  <a:rPr lang="ja-JP" altLang="en-US" sz="1400"/>
                  <a:t>原因</a:t>
                </a:r>
                <a14:m>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𝐴</m:t>
                        </m:r>
                      </m:e>
                      <m:sub>
                        <m:r>
                          <a:rPr lang="en-US" altLang="ja-JP" sz="1400" i="1">
                            <a:latin typeface="Cambria Math" panose="02040503050406030204" pitchFamily="18" charset="0"/>
                          </a:rPr>
                          <m:t>𝑖</m:t>
                        </m:r>
                      </m:sub>
                    </m:sSub>
                  </m:oMath>
                </a14:m>
                <a:r>
                  <a:rPr lang="ja-JP" altLang="en-US" sz="1400"/>
                  <a:t>が結果</a:t>
                </a:r>
                <a14:m>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𝐵</m:t>
                        </m:r>
                      </m:e>
                      <m:sub>
                        <m:r>
                          <a:rPr lang="en-US" altLang="ja-JP" sz="1400" i="1">
                            <a:latin typeface="Cambria Math" panose="02040503050406030204" pitchFamily="18" charset="0"/>
                          </a:rPr>
                          <m:t>𝑗</m:t>
                        </m:r>
                      </m:sub>
                    </m:sSub>
                  </m:oMath>
                </a14:m>
                <a:r>
                  <a:rPr lang="ja-JP" altLang="en-US" sz="1400"/>
                  <a:t>を引き起こす確率</a:t>
                </a:r>
                <a14:m>
                  <m:oMath xmlns:m="http://schemas.openxmlformats.org/officeDocument/2006/math">
                    <m:r>
                      <a:rPr lang="en-US" altLang="ja-JP" sz="1400" i="1">
                        <a:solidFill>
                          <a:prstClr val="black"/>
                        </a:solidFill>
                        <a:latin typeface="Cambria Math" panose="02040503050406030204" pitchFamily="18" charset="0"/>
                      </a:rPr>
                      <m:t>𝑃</m:t>
                    </m:r>
                    <m:r>
                      <a:rPr lang="en-US" altLang="ja-JP" sz="1400" i="1">
                        <a:solidFill>
                          <a:prstClr val="black"/>
                        </a:solidFill>
                        <a:latin typeface="Cambria Math" panose="02040503050406030204" pitchFamily="18" charset="0"/>
                      </a:rPr>
                      <m:t>(</m:t>
                    </m:r>
                    <m:sSub>
                      <m:sSubPr>
                        <m:ctrlPr>
                          <a:rPr lang="ja-JP" altLang="ja-JP" sz="1400" i="1">
                            <a:solidFill>
                              <a:prstClr val="black"/>
                            </a:solidFill>
                            <a:latin typeface="Cambria Math" panose="02040503050406030204" pitchFamily="18" charset="0"/>
                          </a:rPr>
                        </m:ctrlPr>
                      </m:sSubPr>
                      <m:e>
                        <m:r>
                          <a:rPr lang="en-US" altLang="ja-JP" sz="1400" i="1">
                            <a:solidFill>
                              <a:prstClr val="black"/>
                            </a:solidFill>
                            <a:latin typeface="Cambria Math" panose="02040503050406030204" pitchFamily="18" charset="0"/>
                          </a:rPr>
                          <m:t>𝐵</m:t>
                        </m:r>
                      </m:e>
                      <m:sub>
                        <m:r>
                          <a:rPr lang="en-US" altLang="ja-JP" sz="1400" i="1">
                            <a:solidFill>
                              <a:prstClr val="black"/>
                            </a:solidFill>
                            <a:latin typeface="Cambria Math" panose="02040503050406030204" pitchFamily="18" charset="0"/>
                          </a:rPr>
                          <m:t>𝑗</m:t>
                        </m:r>
                      </m:sub>
                    </m:sSub>
                    <m:r>
                      <a:rPr lang="en-US" altLang="ja-JP" sz="1400" i="1">
                        <a:solidFill>
                          <a:prstClr val="black"/>
                        </a:solidFill>
                        <a:latin typeface="Cambria Math" panose="02040503050406030204" pitchFamily="18" charset="0"/>
                      </a:rPr>
                      <m:t>| </m:t>
                    </m:r>
                    <m:sSub>
                      <m:sSubPr>
                        <m:ctrlPr>
                          <a:rPr lang="ja-JP" altLang="ja-JP" sz="1400" i="1">
                            <a:solidFill>
                              <a:prstClr val="black"/>
                            </a:solidFill>
                            <a:latin typeface="Cambria Math" panose="02040503050406030204" pitchFamily="18" charset="0"/>
                          </a:rPr>
                        </m:ctrlPr>
                      </m:sSubPr>
                      <m:e>
                        <m:r>
                          <a:rPr lang="en-US" altLang="ja-JP" sz="1400" i="1">
                            <a:solidFill>
                              <a:prstClr val="black"/>
                            </a:solidFill>
                            <a:latin typeface="Cambria Math" panose="02040503050406030204" pitchFamily="18" charset="0"/>
                          </a:rPr>
                          <m:t>𝐴</m:t>
                        </m:r>
                      </m:e>
                      <m:sub>
                        <m:r>
                          <a:rPr lang="en-US" altLang="ja-JP" sz="1400" i="1">
                            <a:solidFill>
                              <a:prstClr val="black"/>
                            </a:solidFill>
                            <a:latin typeface="Cambria Math" panose="02040503050406030204" pitchFamily="18" charset="0"/>
                          </a:rPr>
                          <m:t>𝑖</m:t>
                        </m:r>
                      </m:sub>
                    </m:sSub>
                    <m:r>
                      <a:rPr lang="en-US" altLang="ja-JP" sz="1400" i="1">
                        <a:solidFill>
                          <a:prstClr val="black"/>
                        </a:solidFill>
                        <a:latin typeface="Cambria Math" panose="02040503050406030204" pitchFamily="18" charset="0"/>
                      </a:rPr>
                      <m:t>)=</m:t>
                    </m:r>
                    <m:r>
                      <a:rPr lang="en-US" altLang="ja-JP" sz="1400" i="1">
                        <a:solidFill>
                          <a:prstClr val="black"/>
                        </a:solidFill>
                        <a:latin typeface="Cambria Math" panose="02040503050406030204" pitchFamily="18" charset="0"/>
                      </a:rPr>
                      <m:t>𝑃</m:t>
                    </m:r>
                    <m:r>
                      <a:rPr lang="en-US" altLang="ja-JP" sz="1400" i="1">
                        <a:solidFill>
                          <a:prstClr val="black"/>
                        </a:solidFill>
                        <a:latin typeface="Cambria Math" panose="02040503050406030204" pitchFamily="18" charset="0"/>
                      </a:rPr>
                      <m:t>(</m:t>
                    </m:r>
                    <m:r>
                      <a:rPr lang="en-US" altLang="ja-JP" sz="1400" i="1">
                        <a:solidFill>
                          <a:prstClr val="black"/>
                        </a:solidFill>
                        <a:latin typeface="Cambria Math" panose="02040503050406030204" pitchFamily="18" charset="0"/>
                      </a:rPr>
                      <m:t>𝑗</m:t>
                    </m:r>
                    <m:r>
                      <a:rPr lang="en-US" altLang="ja-JP" sz="1400" i="1">
                        <a:solidFill>
                          <a:prstClr val="black"/>
                        </a:solidFill>
                        <a:latin typeface="Cambria Math" panose="02040503050406030204" pitchFamily="18" charset="0"/>
                      </a:rPr>
                      <m:t>,</m:t>
                    </m:r>
                    <m:r>
                      <a:rPr lang="en-US" altLang="ja-JP" sz="1400" i="1">
                        <a:solidFill>
                          <a:prstClr val="black"/>
                        </a:solidFill>
                        <a:latin typeface="Cambria Math" panose="02040503050406030204" pitchFamily="18" charset="0"/>
                      </a:rPr>
                      <m:t>𝑖</m:t>
                    </m:r>
                    <m:r>
                      <a:rPr lang="en-US" altLang="ja-JP" sz="1400" i="1">
                        <a:solidFill>
                          <a:prstClr val="black"/>
                        </a:solidFill>
                        <a:latin typeface="Cambria Math" panose="02040503050406030204" pitchFamily="18" charset="0"/>
                      </a:rPr>
                      <m:t>)</m:t>
                    </m:r>
                  </m:oMath>
                </a14:m>
                <a:endParaRPr lang="en-US" altLang="ja-JP" sz="1400" dirty="0">
                  <a:solidFill>
                    <a:prstClr val="black"/>
                  </a:solidFill>
                </a:endParaRPr>
              </a:p>
              <a:p>
                <a:endParaRPr kumimoji="1" lang="ja-JP" altLang="en-US" sz="1400"/>
              </a:p>
            </p:txBody>
          </p:sp>
        </mc:Choice>
        <mc:Fallback xmlns="">
          <p:sp>
            <p:nvSpPr>
              <p:cNvPr id="6" name="テキスト ボックス 5">
                <a:extLst>
                  <a:ext uri="{FF2B5EF4-FFF2-40B4-BE49-F238E27FC236}">
                    <a16:creationId xmlns:a16="http://schemas.microsoft.com/office/drawing/2014/main" id="{858C1BFF-FDE7-794B-9EA2-230B95036035}"/>
                  </a:ext>
                </a:extLst>
              </p:cNvPr>
              <p:cNvSpPr txBox="1">
                <a:spLocks noRot="1" noChangeAspect="1" noMove="1" noResize="1" noEditPoints="1" noAdjustHandles="1" noChangeArrowheads="1" noChangeShapeType="1" noTextEdit="1"/>
              </p:cNvSpPr>
              <p:nvPr/>
            </p:nvSpPr>
            <p:spPr>
              <a:xfrm>
                <a:off x="6019800" y="2209214"/>
                <a:ext cx="2858791" cy="773289"/>
              </a:xfrm>
              <a:prstGeom prst="rect">
                <a:avLst/>
              </a:prstGeom>
              <a:blipFill>
                <a:blip r:embed="rId6"/>
                <a:stretch>
                  <a:fillRect l="-4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23730238-2956-6545-9A45-2DDE0325605F}"/>
                  </a:ext>
                </a:extLst>
              </p:cNvPr>
              <p:cNvSpPr txBox="1"/>
              <p:nvPr/>
            </p:nvSpPr>
            <p:spPr>
              <a:xfrm>
                <a:off x="9333209" y="2209214"/>
                <a:ext cx="2858791" cy="559384"/>
              </a:xfrm>
              <a:prstGeom prst="rect">
                <a:avLst/>
              </a:prstGeom>
              <a:noFill/>
            </p:spPr>
            <p:txBody>
              <a:bodyPr wrap="square" rtlCol="0">
                <a:spAutoFit/>
              </a:bodyPr>
              <a:lstStyle/>
              <a:p>
                <a:r>
                  <a:rPr lang="ja-JP" altLang="en-US" sz="1400"/>
                  <a:t>結果</a:t>
                </a:r>
                <a14:m>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𝐵</m:t>
                        </m:r>
                      </m:e>
                      <m:sub>
                        <m:r>
                          <a:rPr lang="en-US" altLang="ja-JP" sz="1400" i="1">
                            <a:latin typeface="Cambria Math" panose="02040503050406030204" pitchFamily="18" charset="0"/>
                          </a:rPr>
                          <m:t>𝑗</m:t>
                        </m:r>
                      </m:sub>
                    </m:sSub>
                    <m:r>
                      <a:rPr lang="ja-JP" altLang="en-US" sz="1400" i="1">
                        <a:latin typeface="Cambria Math" panose="02040503050406030204" pitchFamily="18" charset="0"/>
                      </a:rPr>
                      <m:t>の原因が</m:t>
                    </m:r>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𝐴</m:t>
                        </m:r>
                      </m:e>
                      <m:sub>
                        <m:r>
                          <a:rPr lang="en-US" altLang="ja-JP" sz="1400" i="1">
                            <a:latin typeface="Cambria Math" panose="02040503050406030204" pitchFamily="18" charset="0"/>
                          </a:rPr>
                          <m:t>𝑖</m:t>
                        </m:r>
                      </m:sub>
                    </m:sSub>
                  </m:oMath>
                </a14:m>
                <a:r>
                  <a:rPr lang="ja-JP" altLang="en-US" sz="1400"/>
                  <a:t>である確率</a:t>
                </a:r>
                <a14:m>
                  <m:oMath xmlns:m="http://schemas.openxmlformats.org/officeDocument/2006/math">
                    <m:r>
                      <a:rPr lang="en-US" altLang="ja-JP" sz="1400" i="1">
                        <a:solidFill>
                          <a:prstClr val="black"/>
                        </a:solidFill>
                        <a:latin typeface="Cambria Math" panose="02040503050406030204" pitchFamily="18" charset="0"/>
                      </a:rPr>
                      <m:t>𝑃</m:t>
                    </m:r>
                    <m:r>
                      <a:rPr lang="en-US" altLang="ja-JP" sz="1400" i="1">
                        <a:solidFill>
                          <a:prstClr val="black"/>
                        </a:solidFill>
                        <a:latin typeface="Cambria Math" panose="02040503050406030204" pitchFamily="18" charset="0"/>
                      </a:rPr>
                      <m:t>(</m:t>
                    </m:r>
                    <m:sSub>
                      <m:sSubPr>
                        <m:ctrlPr>
                          <a:rPr lang="ja-JP" altLang="ja-JP" sz="1400" i="1">
                            <a:solidFill>
                              <a:prstClr val="black"/>
                            </a:solidFill>
                            <a:latin typeface="Cambria Math" panose="02040503050406030204" pitchFamily="18" charset="0"/>
                          </a:rPr>
                        </m:ctrlPr>
                      </m:sSubPr>
                      <m:e>
                        <m:r>
                          <a:rPr lang="en-US" altLang="ja-JP" sz="1400" i="1">
                            <a:solidFill>
                              <a:prstClr val="black"/>
                            </a:solidFill>
                            <a:latin typeface="Cambria Math" panose="02040503050406030204" pitchFamily="18" charset="0"/>
                          </a:rPr>
                          <m:t>𝐴</m:t>
                        </m:r>
                      </m:e>
                      <m:sub>
                        <m:r>
                          <a:rPr lang="en-US" altLang="ja-JP" sz="1400" i="1">
                            <a:solidFill>
                              <a:prstClr val="black"/>
                            </a:solidFill>
                            <a:latin typeface="Cambria Math" panose="02040503050406030204" pitchFamily="18" charset="0"/>
                          </a:rPr>
                          <m:t>𝑖</m:t>
                        </m:r>
                      </m:sub>
                    </m:sSub>
                    <m:r>
                      <a:rPr lang="en-US" altLang="ja-JP" sz="1400" i="1">
                        <a:solidFill>
                          <a:prstClr val="black"/>
                        </a:solidFill>
                        <a:latin typeface="Cambria Math" panose="02040503050406030204" pitchFamily="18" charset="0"/>
                      </a:rPr>
                      <m:t>| </m:t>
                    </m:r>
                    <m:sSub>
                      <m:sSubPr>
                        <m:ctrlPr>
                          <a:rPr lang="ja-JP" altLang="ja-JP" sz="1400" i="1">
                            <a:solidFill>
                              <a:prstClr val="black"/>
                            </a:solidFill>
                            <a:latin typeface="Cambria Math" panose="02040503050406030204" pitchFamily="18" charset="0"/>
                          </a:rPr>
                        </m:ctrlPr>
                      </m:sSubPr>
                      <m:e>
                        <m:r>
                          <a:rPr lang="en-US" altLang="ja-JP" sz="1400" i="1">
                            <a:solidFill>
                              <a:prstClr val="black"/>
                            </a:solidFill>
                            <a:latin typeface="Cambria Math" panose="02040503050406030204" pitchFamily="18" charset="0"/>
                          </a:rPr>
                          <m:t>𝐵</m:t>
                        </m:r>
                      </m:e>
                      <m:sub>
                        <m:r>
                          <a:rPr lang="en-US" altLang="ja-JP" sz="1400" i="1">
                            <a:solidFill>
                              <a:prstClr val="black"/>
                            </a:solidFill>
                            <a:latin typeface="Cambria Math" panose="02040503050406030204" pitchFamily="18" charset="0"/>
                          </a:rPr>
                          <m:t>𝑗</m:t>
                        </m:r>
                      </m:sub>
                    </m:sSub>
                    <m:r>
                      <a:rPr lang="en-US" altLang="ja-JP" sz="1400" i="1">
                        <a:solidFill>
                          <a:prstClr val="black"/>
                        </a:solidFill>
                        <a:latin typeface="Cambria Math" panose="02040503050406030204" pitchFamily="18" charset="0"/>
                      </a:rPr>
                      <m:t>)</m:t>
                    </m:r>
                  </m:oMath>
                </a14:m>
                <a:r>
                  <a:rPr lang="en-US" altLang="ja-JP" sz="1400" dirty="0"/>
                  <a:t>=</a:t>
                </a:r>
                <a14:m>
                  <m:oMath xmlns:m="http://schemas.openxmlformats.org/officeDocument/2006/math">
                    <m:r>
                      <m:rPr>
                        <m:sty m:val="p"/>
                      </m:rPr>
                      <a:rPr lang="en-US" altLang="ja-JP" sz="1400">
                        <a:solidFill>
                          <a:prstClr val="black"/>
                        </a:solidFill>
                        <a:latin typeface="Cambria Math" panose="02040503050406030204" pitchFamily="18" charset="0"/>
                      </a:rPr>
                      <m:t>Q</m:t>
                    </m:r>
                    <m:d>
                      <m:dPr>
                        <m:ctrlPr>
                          <a:rPr lang="en-US" altLang="ja-JP" sz="1400" i="1">
                            <a:solidFill>
                              <a:prstClr val="black"/>
                            </a:solidFill>
                            <a:latin typeface="Cambria Math" panose="02040503050406030204" pitchFamily="18" charset="0"/>
                          </a:rPr>
                        </m:ctrlPr>
                      </m:dPr>
                      <m:e>
                        <m:r>
                          <a:rPr lang="en-US" altLang="ja-JP" sz="1400" i="1">
                            <a:solidFill>
                              <a:prstClr val="black"/>
                            </a:solidFill>
                            <a:latin typeface="Cambria Math" panose="02040503050406030204" pitchFamily="18" charset="0"/>
                          </a:rPr>
                          <m:t>𝑖</m:t>
                        </m:r>
                        <m:r>
                          <a:rPr lang="en-US" altLang="ja-JP" sz="1400" i="1">
                            <a:solidFill>
                              <a:prstClr val="black"/>
                            </a:solidFill>
                            <a:latin typeface="Cambria Math" panose="02040503050406030204" pitchFamily="18" charset="0"/>
                          </a:rPr>
                          <m:t>,</m:t>
                        </m:r>
                        <m:r>
                          <a:rPr lang="en-US" altLang="ja-JP" sz="1400" i="1">
                            <a:solidFill>
                              <a:prstClr val="black"/>
                            </a:solidFill>
                            <a:latin typeface="Cambria Math" panose="02040503050406030204" pitchFamily="18" charset="0"/>
                          </a:rPr>
                          <m:t>𝑗</m:t>
                        </m:r>
                      </m:e>
                    </m:d>
                  </m:oMath>
                </a14:m>
                <a:endParaRPr kumimoji="1" lang="ja-JP" altLang="en-US" sz="1400"/>
              </a:p>
            </p:txBody>
          </p:sp>
        </mc:Choice>
        <mc:Fallback xmlns="">
          <p:sp>
            <p:nvSpPr>
              <p:cNvPr id="8" name="テキスト ボックス 7">
                <a:extLst>
                  <a:ext uri="{FF2B5EF4-FFF2-40B4-BE49-F238E27FC236}">
                    <a16:creationId xmlns:a16="http://schemas.microsoft.com/office/drawing/2014/main" id="{23730238-2956-6545-9A45-2DDE0325605F}"/>
                  </a:ext>
                </a:extLst>
              </p:cNvPr>
              <p:cNvSpPr txBox="1">
                <a:spLocks noRot="1" noChangeAspect="1" noMove="1" noResize="1" noEditPoints="1" noAdjustHandles="1" noChangeArrowheads="1" noChangeShapeType="1" noTextEdit="1"/>
              </p:cNvSpPr>
              <p:nvPr/>
            </p:nvSpPr>
            <p:spPr>
              <a:xfrm>
                <a:off x="9333209" y="2209214"/>
                <a:ext cx="2858791" cy="559384"/>
              </a:xfrm>
              <a:prstGeom prst="rect">
                <a:avLst/>
              </a:prstGeom>
              <a:blipFill>
                <a:blip r:embed="rId7"/>
                <a:stretch>
                  <a:fillRect l="-442" b="-88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8083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1AEE2-EB64-E941-B007-197DC29AEC3F}"/>
              </a:ext>
            </a:extLst>
          </p:cNvPr>
          <p:cNvSpPr>
            <a:spLocks noGrp="1"/>
          </p:cNvSpPr>
          <p:nvPr>
            <p:ph type="title"/>
          </p:nvPr>
        </p:nvSpPr>
        <p:spPr/>
        <p:txBody>
          <a:bodyPr/>
          <a:lstStyle/>
          <a:p>
            <a:r>
              <a:rPr lang="ja-JP" altLang="en-US"/>
              <a:t>研究結果・考察</a:t>
            </a:r>
            <a:endParaRPr kumimoji="1" lang="ja-JP" altLang="en-US"/>
          </a:p>
        </p:txBody>
      </p:sp>
      <p:sp>
        <p:nvSpPr>
          <p:cNvPr id="3" name="コンテンツ プレースホルダー 2">
            <a:extLst>
              <a:ext uri="{FF2B5EF4-FFF2-40B4-BE49-F238E27FC236}">
                <a16:creationId xmlns:a16="http://schemas.microsoft.com/office/drawing/2014/main" id="{98967F16-E67E-D24B-851A-094F64F50E00}"/>
              </a:ext>
            </a:extLst>
          </p:cNvPr>
          <p:cNvSpPr>
            <a:spLocks noGrp="1"/>
          </p:cNvSpPr>
          <p:nvPr>
            <p:ph idx="1"/>
          </p:nvPr>
        </p:nvSpPr>
        <p:spPr/>
        <p:txBody>
          <a:bodyPr>
            <a:normAutofit fontScale="92500" lnSpcReduction="10000"/>
          </a:bodyPr>
          <a:lstStyle/>
          <a:p>
            <a:pPr marL="514350" indent="-514350">
              <a:buFont typeface="+mj-lt"/>
              <a:buAutoNum type="arabicPeriod"/>
            </a:pPr>
            <a:r>
              <a:rPr lang="ja-JP" altLang="en-US">
                <a:solidFill>
                  <a:schemeClr val="bg2"/>
                </a:solidFill>
              </a:rPr>
              <a:t>研究背景</a:t>
            </a:r>
            <a:endParaRPr lang="en-US" altLang="ja-JP" dirty="0">
              <a:solidFill>
                <a:schemeClr val="bg2"/>
              </a:solidFill>
            </a:endParaRPr>
          </a:p>
          <a:p>
            <a:pPr marL="971550" lvl="1" indent="-514350">
              <a:buFont typeface="+mj-lt"/>
              <a:buAutoNum type="arabicPeriod"/>
            </a:pPr>
            <a:r>
              <a:rPr lang="ja-JP" altLang="en-US">
                <a:solidFill>
                  <a:schemeClr val="bg2"/>
                </a:solidFill>
              </a:rPr>
              <a:t>２重スリット実験</a:t>
            </a:r>
            <a:endParaRPr lang="en-US" altLang="ja-JP" dirty="0">
              <a:solidFill>
                <a:schemeClr val="bg2"/>
              </a:solidFill>
            </a:endParaRPr>
          </a:p>
          <a:p>
            <a:pPr marL="971550" lvl="1" indent="-514350">
              <a:buFont typeface="+mj-lt"/>
              <a:buAutoNum type="arabicPeriod"/>
            </a:pPr>
            <a:r>
              <a:rPr lang="en-US" altLang="ja-JP" dirty="0">
                <a:solidFill>
                  <a:schemeClr val="bg2"/>
                </a:solidFill>
              </a:rPr>
              <a:t>Bayes</a:t>
            </a:r>
            <a:r>
              <a:rPr lang="ja-JP" altLang="en-US">
                <a:solidFill>
                  <a:schemeClr val="bg2"/>
                </a:solidFill>
              </a:rPr>
              <a:t>の定理について</a:t>
            </a:r>
            <a:endParaRPr lang="en-US" altLang="ja-JP" dirty="0">
              <a:solidFill>
                <a:schemeClr val="bg2"/>
              </a:solidFill>
            </a:endParaRPr>
          </a:p>
          <a:p>
            <a:pPr marL="514350" indent="-514350">
              <a:buFont typeface="+mj-lt"/>
              <a:buAutoNum type="arabicPeriod"/>
            </a:pPr>
            <a:r>
              <a:rPr lang="ja-JP" altLang="en-US">
                <a:solidFill>
                  <a:schemeClr val="bg2"/>
                </a:solidFill>
              </a:rPr>
              <a:t>研究目的</a:t>
            </a:r>
            <a:endParaRPr lang="en-US" altLang="ja-JP" dirty="0">
              <a:solidFill>
                <a:schemeClr val="bg2"/>
              </a:solidFill>
            </a:endParaRPr>
          </a:p>
          <a:p>
            <a:pPr marL="514350" indent="-514350">
              <a:buFont typeface="+mj-lt"/>
              <a:buAutoNum type="arabicPeriod"/>
            </a:pPr>
            <a:r>
              <a:rPr lang="ja-JP" altLang="en-US">
                <a:solidFill>
                  <a:schemeClr val="bg2"/>
                </a:solidFill>
              </a:rPr>
              <a:t>研究方法</a:t>
            </a:r>
            <a:endParaRPr lang="en-US" altLang="ja-JP" dirty="0">
              <a:solidFill>
                <a:schemeClr val="bg2"/>
              </a:solidFill>
            </a:endParaRPr>
          </a:p>
          <a:p>
            <a:pPr marL="971550" lvl="1" indent="-514350">
              <a:buFont typeface="+mj-lt"/>
              <a:buAutoNum type="arabicPeriod"/>
            </a:pPr>
            <a:r>
              <a:rPr lang="ja-JP" altLang="en-US">
                <a:solidFill>
                  <a:schemeClr val="bg2"/>
                </a:solidFill>
              </a:rPr>
              <a:t>写真のぼかし方</a:t>
            </a:r>
            <a:endParaRPr lang="en-US" altLang="ja-JP" dirty="0">
              <a:solidFill>
                <a:schemeClr val="bg2"/>
              </a:solidFill>
            </a:endParaRPr>
          </a:p>
          <a:p>
            <a:pPr marL="971550" lvl="1" indent="-514350">
              <a:buFont typeface="+mj-lt"/>
              <a:buAutoNum type="arabicPeriod"/>
            </a:pPr>
            <a:r>
              <a:rPr lang="ja-JP" altLang="en-US">
                <a:solidFill>
                  <a:schemeClr val="bg2"/>
                </a:solidFill>
              </a:rPr>
              <a:t>画像の鮮明化について</a:t>
            </a:r>
            <a:endParaRPr lang="en-US" altLang="ja-JP" dirty="0">
              <a:solidFill>
                <a:schemeClr val="bg2"/>
              </a:solidFill>
            </a:endParaRPr>
          </a:p>
          <a:p>
            <a:pPr marL="514350" indent="-514350">
              <a:buFont typeface="+mj-lt"/>
              <a:buAutoNum type="arabicPeriod"/>
            </a:pPr>
            <a:r>
              <a:rPr lang="ja-JP" altLang="en-US"/>
              <a:t>研究結果・考察</a:t>
            </a:r>
            <a:endParaRPr lang="en-US" altLang="ja-JP" dirty="0"/>
          </a:p>
          <a:p>
            <a:pPr marL="971550" lvl="1" indent="-514350">
              <a:buFont typeface="+mj-lt"/>
              <a:buAutoNum type="arabicPeriod"/>
            </a:pPr>
            <a:r>
              <a:rPr lang="en-US" altLang="ja-JP" dirty="0"/>
              <a:t>Bayes</a:t>
            </a:r>
            <a:r>
              <a:rPr lang="ja-JP" altLang="en-US"/>
              <a:t>の定理を用いた復元結果</a:t>
            </a:r>
            <a:endParaRPr lang="en-US" altLang="ja-JP" dirty="0"/>
          </a:p>
          <a:p>
            <a:pPr marL="971550" lvl="1" indent="-514350">
              <a:buFont typeface="+mj-lt"/>
              <a:buAutoNum type="arabicPeriod"/>
            </a:pPr>
            <a:r>
              <a:rPr lang="en-US" altLang="ja-JP" dirty="0"/>
              <a:t>Winner-Hunt</a:t>
            </a:r>
            <a:r>
              <a:rPr lang="ja-JP" altLang="en-US"/>
              <a:t>法を用いた復元結果</a:t>
            </a:r>
            <a:endParaRPr lang="en-US" altLang="ja-JP" dirty="0"/>
          </a:p>
          <a:p>
            <a:pPr marL="514350" indent="-514350">
              <a:buFont typeface="+mj-lt"/>
              <a:buAutoNum type="arabicPeriod"/>
            </a:pPr>
            <a:r>
              <a:rPr lang="ja-JP" altLang="en-US">
                <a:solidFill>
                  <a:schemeClr val="bg2"/>
                </a:solidFill>
              </a:rPr>
              <a:t>まとめ</a:t>
            </a:r>
            <a:endParaRPr lang="en-US" altLang="ja-JP" dirty="0">
              <a:solidFill>
                <a:schemeClr val="bg2"/>
              </a:solidFill>
            </a:endParaRPr>
          </a:p>
          <a:p>
            <a:pPr marL="457200" lvl="1" indent="0">
              <a:buNone/>
            </a:pPr>
            <a:endParaRPr lang="en-US" altLang="ja-JP" dirty="0"/>
          </a:p>
          <a:p>
            <a:pPr marL="0" indent="0">
              <a:buNone/>
            </a:pPr>
            <a:endParaRPr lang="en-US" altLang="ja-JP" dirty="0">
              <a:solidFill>
                <a:schemeClr val="bg2"/>
              </a:solidFill>
            </a:endParaRPr>
          </a:p>
        </p:txBody>
      </p:sp>
      <p:sp>
        <p:nvSpPr>
          <p:cNvPr id="4" name="スライド番号プレースホルダー 3">
            <a:extLst>
              <a:ext uri="{FF2B5EF4-FFF2-40B4-BE49-F238E27FC236}">
                <a16:creationId xmlns:a16="http://schemas.microsoft.com/office/drawing/2014/main" id="{B6EB6662-6546-1146-B979-92ECF3342399}"/>
              </a:ext>
            </a:extLst>
          </p:cNvPr>
          <p:cNvSpPr>
            <a:spLocks noGrp="1"/>
          </p:cNvSpPr>
          <p:nvPr>
            <p:ph type="sldNum" sz="quarter" idx="12"/>
          </p:nvPr>
        </p:nvSpPr>
        <p:spPr/>
        <p:txBody>
          <a:bodyPr/>
          <a:lstStyle/>
          <a:p>
            <a:fld id="{A5AB49FF-2138-0D40-BA46-8BC87A93AD65}" type="slidenum">
              <a:rPr kumimoji="1" lang="ja-JP" altLang="en-US" smtClean="0"/>
              <a:t>20</a:t>
            </a:fld>
            <a:endParaRPr kumimoji="1" lang="ja-JP" altLang="en-US"/>
          </a:p>
        </p:txBody>
      </p:sp>
    </p:spTree>
    <p:extLst>
      <p:ext uri="{BB962C8B-B14F-4D97-AF65-F5344CB8AC3E}">
        <p14:creationId xmlns:p14="http://schemas.microsoft.com/office/powerpoint/2010/main" val="32967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39EDED3-C74E-CC4B-9D1C-4F57EEA13504}"/>
              </a:ext>
            </a:extLst>
          </p:cNvPr>
          <p:cNvPicPr>
            <a:picLocks noChangeAspect="1"/>
          </p:cNvPicPr>
          <p:nvPr/>
        </p:nvPicPr>
        <p:blipFill rotWithShape="1">
          <a:blip r:embed="rId3"/>
          <a:srcRect l="7345" t="10856" r="8808" b="6210"/>
          <a:stretch/>
        </p:blipFill>
        <p:spPr>
          <a:xfrm>
            <a:off x="2546081" y="1690688"/>
            <a:ext cx="6965627" cy="5167312"/>
          </a:xfrm>
          <a:prstGeom prst="rect">
            <a:avLst/>
          </a:prstGeom>
        </p:spPr>
      </p:pic>
      <p:sp>
        <p:nvSpPr>
          <p:cNvPr id="2" name="タイトル 1">
            <a:extLst>
              <a:ext uri="{FF2B5EF4-FFF2-40B4-BE49-F238E27FC236}">
                <a16:creationId xmlns:a16="http://schemas.microsoft.com/office/drawing/2014/main" id="{79DA806D-C182-974B-AC03-E527426250DD}"/>
              </a:ext>
            </a:extLst>
          </p:cNvPr>
          <p:cNvSpPr>
            <a:spLocks noGrp="1"/>
          </p:cNvSpPr>
          <p:nvPr>
            <p:ph type="title"/>
          </p:nvPr>
        </p:nvSpPr>
        <p:spPr/>
        <p:txBody>
          <a:bodyPr/>
          <a:lstStyle/>
          <a:p>
            <a:r>
              <a:rPr kumimoji="1" lang="ja-JP" altLang="en-US"/>
              <a:t>ガウス分布に従ってぼかした結果</a:t>
            </a:r>
          </a:p>
        </p:txBody>
      </p:sp>
      <p:sp>
        <p:nvSpPr>
          <p:cNvPr id="3" name="スライド番号プレースホルダー 2">
            <a:extLst>
              <a:ext uri="{FF2B5EF4-FFF2-40B4-BE49-F238E27FC236}">
                <a16:creationId xmlns:a16="http://schemas.microsoft.com/office/drawing/2014/main" id="{DC90832F-CA80-D74C-A295-34F0AADF7B47}"/>
              </a:ext>
            </a:extLst>
          </p:cNvPr>
          <p:cNvSpPr>
            <a:spLocks noGrp="1"/>
          </p:cNvSpPr>
          <p:nvPr>
            <p:ph type="sldNum" sz="quarter" idx="12"/>
          </p:nvPr>
        </p:nvSpPr>
        <p:spPr/>
        <p:txBody>
          <a:bodyPr/>
          <a:lstStyle/>
          <a:p>
            <a:fld id="{A5AB49FF-2138-0D40-BA46-8BC87A93AD65}" type="slidenum">
              <a:rPr kumimoji="1" lang="ja-JP" altLang="en-US" smtClean="0"/>
              <a:t>21</a:t>
            </a:fld>
            <a:endParaRPr kumimoji="1" lang="ja-JP" altLang="en-US"/>
          </a:p>
        </p:txBody>
      </p:sp>
    </p:spTree>
    <p:extLst>
      <p:ext uri="{BB962C8B-B14F-4D97-AF65-F5344CB8AC3E}">
        <p14:creationId xmlns:p14="http://schemas.microsoft.com/office/powerpoint/2010/main" val="208905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A806D-C182-974B-AC03-E527426250DD}"/>
              </a:ext>
            </a:extLst>
          </p:cNvPr>
          <p:cNvSpPr>
            <a:spLocks noGrp="1"/>
          </p:cNvSpPr>
          <p:nvPr>
            <p:ph type="title"/>
          </p:nvPr>
        </p:nvSpPr>
        <p:spPr/>
        <p:txBody>
          <a:bodyPr/>
          <a:lstStyle/>
          <a:p>
            <a:r>
              <a:rPr kumimoji="1" lang="en-US" altLang="ja-JP" dirty="0"/>
              <a:t>Bayes</a:t>
            </a:r>
            <a:r>
              <a:rPr kumimoji="1" lang="ja-JP" altLang="en-US"/>
              <a:t>の定理を用いた復元結果</a:t>
            </a:r>
          </a:p>
        </p:txBody>
      </p:sp>
      <p:sp>
        <p:nvSpPr>
          <p:cNvPr id="3" name="コンテンツ プレースホルダー 2">
            <a:extLst>
              <a:ext uri="{FF2B5EF4-FFF2-40B4-BE49-F238E27FC236}">
                <a16:creationId xmlns:a16="http://schemas.microsoft.com/office/drawing/2014/main" id="{E8B4B5BA-BDD9-254C-980E-8760A2A86C7E}"/>
              </a:ext>
            </a:extLst>
          </p:cNvPr>
          <p:cNvSpPr>
            <a:spLocks noGrp="1"/>
          </p:cNvSpPr>
          <p:nvPr>
            <p:ph sz="half" idx="2"/>
          </p:nvPr>
        </p:nvSpPr>
        <p:spPr/>
        <p:txBody>
          <a:bodyPr/>
          <a:lstStyle/>
          <a:p>
            <a:r>
              <a:rPr kumimoji="1" lang="ja-JP" altLang="en-US"/>
              <a:t>図形の形は三角形や四角形の角がよりクリアになった</a:t>
            </a:r>
            <a:endParaRPr kumimoji="1" lang="en-US" altLang="ja-JP" dirty="0"/>
          </a:p>
          <a:p>
            <a:endParaRPr lang="en-US" altLang="ja-JP" dirty="0"/>
          </a:p>
          <a:p>
            <a:r>
              <a:rPr kumimoji="1" lang="ja-JP" altLang="en-US"/>
              <a:t>背景の白がうまく再現できなかった。</a:t>
            </a:r>
          </a:p>
        </p:txBody>
      </p:sp>
      <p:sp>
        <p:nvSpPr>
          <p:cNvPr id="4" name="スライド番号プレースホルダー 3">
            <a:extLst>
              <a:ext uri="{FF2B5EF4-FFF2-40B4-BE49-F238E27FC236}">
                <a16:creationId xmlns:a16="http://schemas.microsoft.com/office/drawing/2014/main" id="{793E57A9-F6EE-9A4C-A88A-1DA4BF3C6E0A}"/>
              </a:ext>
            </a:extLst>
          </p:cNvPr>
          <p:cNvSpPr>
            <a:spLocks noGrp="1"/>
          </p:cNvSpPr>
          <p:nvPr>
            <p:ph type="sldNum" sz="quarter" idx="12"/>
          </p:nvPr>
        </p:nvSpPr>
        <p:spPr/>
        <p:txBody>
          <a:bodyPr/>
          <a:lstStyle/>
          <a:p>
            <a:fld id="{A5AB49FF-2138-0D40-BA46-8BC87A93AD65}" type="slidenum">
              <a:rPr kumimoji="1" lang="ja-JP" altLang="en-US" smtClean="0"/>
              <a:t>22</a:t>
            </a:fld>
            <a:endParaRPr kumimoji="1" lang="ja-JP" altLang="en-US"/>
          </a:p>
        </p:txBody>
      </p:sp>
      <p:pic>
        <p:nvPicPr>
          <p:cNvPr id="11" name="図 10">
            <a:extLst>
              <a:ext uri="{FF2B5EF4-FFF2-40B4-BE49-F238E27FC236}">
                <a16:creationId xmlns:a16="http://schemas.microsoft.com/office/drawing/2014/main" id="{6683E18E-4C72-024C-972E-B28CA0F49C19}"/>
              </a:ext>
            </a:extLst>
          </p:cNvPr>
          <p:cNvPicPr>
            <a:picLocks noChangeAspect="1"/>
          </p:cNvPicPr>
          <p:nvPr/>
        </p:nvPicPr>
        <p:blipFill rotWithShape="1">
          <a:blip r:embed="rId3"/>
          <a:srcRect l="5543" t="8370" r="8695" b="48152"/>
          <a:stretch/>
        </p:blipFill>
        <p:spPr>
          <a:xfrm>
            <a:off x="0" y="2406529"/>
            <a:ext cx="6096000" cy="2317871"/>
          </a:xfrm>
          <a:prstGeom prst="rect">
            <a:avLst/>
          </a:prstGeom>
        </p:spPr>
      </p:pic>
    </p:spTree>
    <p:extLst>
      <p:ext uri="{BB962C8B-B14F-4D97-AF65-F5344CB8AC3E}">
        <p14:creationId xmlns:p14="http://schemas.microsoft.com/office/powerpoint/2010/main" val="381175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63AE8-1B2B-AD42-A9CC-CE75FC22F0AA}"/>
              </a:ext>
            </a:extLst>
          </p:cNvPr>
          <p:cNvSpPr>
            <a:spLocks noGrp="1"/>
          </p:cNvSpPr>
          <p:nvPr>
            <p:ph type="title"/>
          </p:nvPr>
        </p:nvSpPr>
        <p:spPr/>
        <p:txBody>
          <a:bodyPr/>
          <a:lstStyle/>
          <a:p>
            <a:r>
              <a:rPr lang="fr-FR" altLang="ja-JP" dirty="0"/>
              <a:t>Wiener-Hunt</a:t>
            </a:r>
            <a:r>
              <a:rPr lang="ja-JP" altLang="en-US"/>
              <a:t>法</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1E47347-3576-AE40-88BA-D9FC50C8E6C7}"/>
                  </a:ext>
                </a:extLst>
              </p:cNvPr>
              <p:cNvSpPr>
                <a:spLocks noGrp="1"/>
              </p:cNvSpPr>
              <p:nvPr>
                <p:ph idx="1"/>
              </p:nvPr>
            </p:nvSpPr>
            <p:spPr/>
            <p:txBody>
              <a:bodyPr>
                <a:normAutofit/>
              </a:bodyPr>
              <a:lstStyle/>
              <a:p>
                <a:pPr marL="0" indent="0">
                  <a:buNone/>
                </a:pPr>
                <a:r>
                  <a:rPr kumimoji="1" lang="ja-JP" altLang="en-US"/>
                  <a:t>ピンボケ画像の原因の多くは畳み込みで表現できることを用いた手法</a:t>
                </a:r>
                <a:endParaRPr kumimoji="1" lang="en-US" altLang="ja-JP" dirty="0"/>
              </a:p>
              <a:p>
                <a:pPr marL="0" indent="0" algn="ctr">
                  <a:buNone/>
                </a:pPr>
                <a14:m>
                  <m:oMath xmlns:m="http://schemas.openxmlformats.org/officeDocument/2006/math">
                    <m:r>
                      <a:rPr lang="en-US" altLang="ja-JP" b="0" i="1" smtClean="0">
                        <a:latin typeface="Cambria Math" panose="02040503050406030204" pitchFamily="18" charset="0"/>
                      </a:rPr>
                      <m:t>𝑦</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e>
                    </m:d>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h</m:t>
                        </m:r>
                        <m:r>
                          <a:rPr lang="en-US" altLang="ja-JP" b="0" i="1" smtClean="0">
                            <a:latin typeface="Cambria Math" panose="02040503050406030204" pitchFamily="18" charset="0"/>
                          </a:rPr>
                          <m:t>∗</m:t>
                        </m:r>
                        <m:r>
                          <a:rPr lang="en-US" altLang="ja-JP" b="0" i="1" smtClean="0">
                            <a:latin typeface="Cambria Math" panose="02040503050406030204" pitchFamily="18" charset="0"/>
                          </a:rPr>
                          <m:t>𝑥</m:t>
                        </m:r>
                      </m:e>
                    </m:d>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𝑛</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e>
                    </m:d>
                  </m:oMath>
                </a14:m>
                <a:r>
                  <a:rPr lang="ja-JP" altLang="en-US" dirty="0"/>
                  <a:t>と</a:t>
                </a:r>
                <a:r>
                  <a:rPr lang="ja-JP" altLang="en-US"/>
                  <a:t>いう式を、</a:t>
                </a:r>
                <a:endParaRPr lang="en-US" altLang="ja-JP" dirty="0"/>
              </a:p>
              <a:p>
                <a:pPr lvl="1"/>
                <a14:m>
                  <m:oMath xmlns:m="http://schemas.openxmlformats.org/officeDocument/2006/math">
                    <m:r>
                      <a:rPr lang="en-US" altLang="ja-JP" b="0" i="1" smtClean="0">
                        <a:latin typeface="Cambria Math" panose="02040503050406030204" pitchFamily="18" charset="0"/>
                      </a:rPr>
                      <m:t>𝑥</m:t>
                    </m:r>
                    <m:d>
                      <m:dPr>
                        <m:ctrlPr>
                          <a:rPr lang="en-US" altLang="ja-JP" i="1">
                            <a:latin typeface="Cambria Math" panose="02040503050406030204" pitchFamily="18" charset="0"/>
                          </a:rPr>
                        </m:ctrlPr>
                      </m:dPr>
                      <m:e>
                        <m:r>
                          <a:rPr lang="en-US" altLang="ja-JP" i="1">
                            <a:latin typeface="Cambria Math" panose="02040503050406030204" pitchFamily="18" charset="0"/>
                          </a:rPr>
                          <m:t>𝑡</m:t>
                        </m:r>
                      </m:e>
                    </m:d>
                  </m:oMath>
                </a14:m>
                <a:r>
                  <a:rPr lang="en-US" altLang="ja-JP" dirty="0"/>
                  <a:t>:</a:t>
                </a:r>
                <a:r>
                  <a:rPr lang="ja-JP" altLang="en-US" dirty="0"/>
                  <a:t>ピントが</a:t>
                </a:r>
                <a:r>
                  <a:rPr lang="ja-JP" altLang="en-US"/>
                  <a:t>合っていた状態の画像データ</a:t>
                </a:r>
                <a:r>
                  <a:rPr lang="en-US" altLang="ja-JP" dirty="0"/>
                  <a:t>(</a:t>
                </a:r>
                <a:r>
                  <a:rPr lang="ja-JP" altLang="en-US"/>
                  <a:t>不明</a:t>
                </a:r>
                <a:r>
                  <a:rPr lang="en-US" altLang="ja-JP" dirty="0"/>
                  <a:t>)</a:t>
                </a:r>
              </a:p>
              <a:p>
                <a:pPr lvl="1"/>
                <a14:m>
                  <m:oMath xmlns:m="http://schemas.openxmlformats.org/officeDocument/2006/math">
                    <m:r>
                      <a:rPr lang="en-US" altLang="ja-JP" i="1">
                        <a:latin typeface="Cambria Math" panose="02040503050406030204" pitchFamily="18" charset="0"/>
                      </a:rPr>
                      <m:t>h</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r>
                      <a:rPr lang="en-US" altLang="ja-JP" b="0" i="1" smtClean="0">
                        <a:latin typeface="Cambria Math" panose="02040503050406030204" pitchFamily="18" charset="0"/>
                      </a:rPr>
                      <m:t>)</m:t>
                    </m:r>
                  </m:oMath>
                </a14:m>
                <a:r>
                  <a:rPr lang="en-US" altLang="ja-JP" dirty="0"/>
                  <a:t>:</a:t>
                </a:r>
                <a:r>
                  <a:rPr lang="ja-JP" altLang="en-US"/>
                  <a:t>時不変系のの既知のインパルス応答</a:t>
                </a:r>
                <a:endParaRPr lang="en-US" altLang="ja-JP" dirty="0"/>
              </a:p>
              <a:p>
                <a:pPr lvl="1"/>
                <a14:m>
                  <m:oMath xmlns:m="http://schemas.openxmlformats.org/officeDocument/2006/math">
                    <m:r>
                      <a:rPr lang="en-US" altLang="ja-JP" i="1">
                        <a:latin typeface="Cambria Math" panose="02040503050406030204" pitchFamily="18" charset="0"/>
                      </a:rPr>
                      <m:t>𝑛</m:t>
                    </m:r>
                    <m:d>
                      <m:dPr>
                        <m:ctrlPr>
                          <a:rPr lang="en-US" altLang="ja-JP" i="1">
                            <a:latin typeface="Cambria Math" panose="02040503050406030204" pitchFamily="18" charset="0"/>
                          </a:rPr>
                        </m:ctrlPr>
                      </m:dPr>
                      <m:e>
                        <m:r>
                          <a:rPr lang="en-US" altLang="ja-JP" i="1">
                            <a:latin typeface="Cambria Math" panose="02040503050406030204" pitchFamily="18" charset="0"/>
                          </a:rPr>
                          <m:t>𝑡</m:t>
                        </m:r>
                      </m:e>
                    </m:d>
                  </m:oMath>
                </a14:m>
                <a:r>
                  <a:rPr lang="en-US" altLang="ja-JP" dirty="0"/>
                  <a:t>:</a:t>
                </a:r>
                <a:r>
                  <a:rPr lang="ja-JP" altLang="en-US" dirty="0"/>
                  <a:t>いくつかの未知のノイズ</a:t>
                </a:r>
                <a:endParaRPr lang="en-US" altLang="ja-JP" dirty="0"/>
              </a:p>
              <a:p>
                <a:pPr lvl="1"/>
                <a14:m>
                  <m:oMath xmlns:m="http://schemas.openxmlformats.org/officeDocument/2006/math">
                    <m:r>
                      <a:rPr lang="en-US" altLang="ja-JP" i="1">
                        <a:latin typeface="Cambria Math" panose="02040503050406030204" pitchFamily="18" charset="0"/>
                      </a:rPr>
                      <m:t>𝑦</m:t>
                    </m:r>
                    <m:d>
                      <m:dPr>
                        <m:ctrlPr>
                          <a:rPr lang="en-US" altLang="ja-JP" i="1">
                            <a:latin typeface="Cambria Math" panose="02040503050406030204" pitchFamily="18" charset="0"/>
                          </a:rPr>
                        </m:ctrlPr>
                      </m:dPr>
                      <m:e>
                        <m:r>
                          <a:rPr lang="en-US" altLang="ja-JP" i="1">
                            <a:latin typeface="Cambria Math" panose="02040503050406030204" pitchFamily="18" charset="0"/>
                          </a:rPr>
                          <m:t>𝑡</m:t>
                        </m:r>
                      </m:e>
                    </m:d>
                  </m:oMath>
                </a14:m>
                <a:r>
                  <a:rPr lang="en-US" altLang="ja-JP" dirty="0"/>
                  <a:t>:</a:t>
                </a:r>
                <a:r>
                  <a:rPr lang="ja-JP" altLang="en-US" dirty="0"/>
                  <a:t>ぼやけた画像</a:t>
                </a:r>
                <a:r>
                  <a:rPr lang="ja-JP" altLang="en-US"/>
                  <a:t>のデータ</a:t>
                </a:r>
                <a:endParaRPr lang="en-US" altLang="ja-JP" dirty="0"/>
              </a:p>
              <a:p>
                <a:pPr marL="0" indent="0">
                  <a:buNone/>
                </a:pPr>
                <a:endParaRPr lang="en-US" altLang="ja-JP" dirty="0"/>
              </a:p>
              <a:p>
                <a:pPr marL="0" indent="0">
                  <a:buNone/>
                </a:pPr>
                <a:r>
                  <a:rPr lang="ja-JP" altLang="en-US"/>
                  <a:t>フーリエ変換と逆フーリエ変換等を行い、最終的に</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𝑥</m:t>
                        </m:r>
                      </m:e>
                    </m:acc>
                    <m:r>
                      <a:rPr lang="ja-JP" altLang="en-US" i="1">
                        <a:latin typeface="Cambria Math" panose="02040503050406030204" pitchFamily="18" charset="0"/>
                      </a:rPr>
                      <m:t>を</m:t>
                    </m:r>
                  </m:oMath>
                </a14:m>
                <a:r>
                  <a:rPr lang="ja-JP" altLang="en-US"/>
                  <a:t>求める</a:t>
                </a:r>
                <a:endParaRPr lang="en-US" altLang="ja-JP" dirty="0"/>
              </a:p>
              <a:p>
                <a:pPr marL="0" indent="0">
                  <a:buNone/>
                </a:pPr>
                <a:endParaRPr lang="en-US" altLang="ja-JP" dirty="0"/>
              </a:p>
              <a:p>
                <a:pPr marL="457200" lvl="1" indent="0">
                  <a:buNone/>
                </a:pPr>
                <a:endParaRPr lang="en-US" altLang="ja-JP" dirty="0"/>
              </a:p>
              <a:p>
                <a:pPr marL="0" indent="0">
                  <a:buNone/>
                </a:pPr>
                <a:endParaRPr kumimoji="1" lang="ja-JP" altLang="en-US"/>
              </a:p>
            </p:txBody>
          </p:sp>
        </mc:Choice>
        <mc:Fallback xmlns="">
          <p:sp>
            <p:nvSpPr>
              <p:cNvPr id="3" name="コンテンツ プレースホルダー 2">
                <a:extLst>
                  <a:ext uri="{FF2B5EF4-FFF2-40B4-BE49-F238E27FC236}">
                    <a16:creationId xmlns:a16="http://schemas.microsoft.com/office/drawing/2014/main" id="{61E47347-3576-AE40-88BA-D9FC50C8E6C7}"/>
                  </a:ext>
                </a:extLst>
              </p:cNvPr>
              <p:cNvSpPr>
                <a:spLocks noGrp="1" noRot="1" noChangeAspect="1" noMove="1" noResize="1" noEditPoints="1" noAdjustHandles="1" noChangeArrowheads="1" noChangeShapeType="1" noTextEdit="1"/>
              </p:cNvSpPr>
              <p:nvPr>
                <p:ph idx="1"/>
              </p:nvPr>
            </p:nvSpPr>
            <p:spPr>
              <a:blipFill>
                <a:blip r:embed="rId3"/>
                <a:stretch>
                  <a:fillRect l="-1086" t="-2632" r="-96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19236095-AB3C-D945-A541-2C8CF0B1FF9F}"/>
              </a:ext>
            </a:extLst>
          </p:cNvPr>
          <p:cNvSpPr>
            <a:spLocks noGrp="1"/>
          </p:cNvSpPr>
          <p:nvPr>
            <p:ph type="sldNum" sz="quarter" idx="12"/>
          </p:nvPr>
        </p:nvSpPr>
        <p:spPr/>
        <p:txBody>
          <a:bodyPr/>
          <a:lstStyle/>
          <a:p>
            <a:fld id="{A5AB49FF-2138-0D40-BA46-8BC87A93AD65}" type="slidenum">
              <a:rPr kumimoji="1" lang="ja-JP" altLang="en-US" smtClean="0"/>
              <a:t>23</a:t>
            </a:fld>
            <a:endParaRPr kumimoji="1" lang="ja-JP" altLang="en-US"/>
          </a:p>
        </p:txBody>
      </p:sp>
      <p:sp>
        <p:nvSpPr>
          <p:cNvPr id="5" name="AutoShape 2" descr="\ y（t）=（h * x）（t）+ n（t）">
            <a:extLst>
              <a:ext uri="{FF2B5EF4-FFF2-40B4-BE49-F238E27FC236}">
                <a16:creationId xmlns:a16="http://schemas.microsoft.com/office/drawing/2014/main" id="{42D46529-B054-A24C-898B-CD830718BE0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158629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BA9B0-B522-B442-9DEC-6CB1A568B58C}"/>
              </a:ext>
            </a:extLst>
          </p:cNvPr>
          <p:cNvSpPr>
            <a:spLocks noGrp="1"/>
          </p:cNvSpPr>
          <p:nvPr>
            <p:ph type="title"/>
          </p:nvPr>
        </p:nvSpPr>
        <p:spPr/>
        <p:txBody>
          <a:bodyPr/>
          <a:lstStyle/>
          <a:p>
            <a:r>
              <a:rPr kumimoji="1" lang="en-US" altLang="ja-JP" dirty="0" err="1"/>
              <a:t>Wienner</a:t>
            </a:r>
            <a:r>
              <a:rPr kumimoji="1" lang="en-US" altLang="ja-JP" dirty="0"/>
              <a:t>-Hunt</a:t>
            </a:r>
            <a:r>
              <a:rPr kumimoji="1" lang="ja-JP" altLang="en-US"/>
              <a:t>法</a:t>
            </a:r>
            <a:r>
              <a:rPr lang="ja-JP" altLang="en-US"/>
              <a:t>の結果</a:t>
            </a:r>
            <a:endParaRPr kumimoji="1" lang="ja-JP" altLang="en-US"/>
          </a:p>
        </p:txBody>
      </p:sp>
      <p:pic>
        <p:nvPicPr>
          <p:cNvPr id="5" name="コンテンツ プレースホルダー 4">
            <a:extLst>
              <a:ext uri="{FF2B5EF4-FFF2-40B4-BE49-F238E27FC236}">
                <a16:creationId xmlns:a16="http://schemas.microsoft.com/office/drawing/2014/main" id="{E9B9E091-0333-104C-8D7F-237131FFA32F}"/>
              </a:ext>
            </a:extLst>
          </p:cNvPr>
          <p:cNvPicPr>
            <a:picLocks noGrp="1" noChangeAspect="1"/>
          </p:cNvPicPr>
          <p:nvPr>
            <p:ph sz="half" idx="1"/>
          </p:nvPr>
        </p:nvPicPr>
        <p:blipFill>
          <a:blip r:embed="rId3"/>
          <a:stretch>
            <a:fillRect/>
          </a:stretch>
        </p:blipFill>
        <p:spPr>
          <a:xfrm>
            <a:off x="0" y="1825625"/>
            <a:ext cx="6055185" cy="4541389"/>
          </a:xfrm>
        </p:spPr>
      </p:pic>
      <p:sp>
        <p:nvSpPr>
          <p:cNvPr id="3" name="コンテンツ プレースホルダー 2">
            <a:extLst>
              <a:ext uri="{FF2B5EF4-FFF2-40B4-BE49-F238E27FC236}">
                <a16:creationId xmlns:a16="http://schemas.microsoft.com/office/drawing/2014/main" id="{C183FA53-0154-2945-AD69-6FFA09CC839C}"/>
              </a:ext>
            </a:extLst>
          </p:cNvPr>
          <p:cNvSpPr>
            <a:spLocks noGrp="1"/>
          </p:cNvSpPr>
          <p:nvPr>
            <p:ph sz="half" idx="2"/>
          </p:nvPr>
        </p:nvSpPr>
        <p:spPr/>
        <p:txBody>
          <a:bodyPr/>
          <a:lstStyle/>
          <a:p>
            <a:r>
              <a:rPr kumimoji="1" lang="ja-JP" altLang="en-US"/>
              <a:t>白黒画像からぼかしたときにグレーの枠が増えている</a:t>
            </a:r>
            <a:endParaRPr lang="en-US" altLang="ja-JP" dirty="0"/>
          </a:p>
          <a:p>
            <a:r>
              <a:rPr kumimoji="1" lang="ja-JP" altLang="en-US"/>
              <a:t>復元結果に白とグレーのギンガムチェックのような模様が入ってしまった</a:t>
            </a:r>
            <a:endParaRPr kumimoji="1" lang="en-US" altLang="ja-JP" dirty="0"/>
          </a:p>
          <a:p>
            <a:r>
              <a:rPr kumimoji="1" lang="ja-JP" altLang="en-US"/>
              <a:t>四角形や三角形の角はあまりクリアではない</a:t>
            </a:r>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00F9E88A-959F-A24A-80FB-80D6017D4D60}"/>
              </a:ext>
            </a:extLst>
          </p:cNvPr>
          <p:cNvSpPr>
            <a:spLocks noGrp="1"/>
          </p:cNvSpPr>
          <p:nvPr>
            <p:ph type="sldNum" sz="quarter" idx="12"/>
          </p:nvPr>
        </p:nvSpPr>
        <p:spPr/>
        <p:txBody>
          <a:bodyPr/>
          <a:lstStyle/>
          <a:p>
            <a:fld id="{A5AB49FF-2138-0D40-BA46-8BC87A93AD65}" type="slidenum">
              <a:rPr kumimoji="1" lang="ja-JP" altLang="en-US" smtClean="0"/>
              <a:t>24</a:t>
            </a:fld>
            <a:endParaRPr kumimoji="1" lang="ja-JP" altLang="en-US"/>
          </a:p>
        </p:txBody>
      </p:sp>
    </p:spTree>
    <p:extLst>
      <p:ext uri="{BB962C8B-B14F-4D97-AF65-F5344CB8AC3E}">
        <p14:creationId xmlns:p14="http://schemas.microsoft.com/office/powerpoint/2010/main" val="1685060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99A79C56-DBA5-CB41-8D10-53B5FC7F88BE}"/>
              </a:ext>
            </a:extLst>
          </p:cNvPr>
          <p:cNvPicPr>
            <a:picLocks noChangeAspect="1"/>
          </p:cNvPicPr>
          <p:nvPr/>
        </p:nvPicPr>
        <p:blipFill>
          <a:blip r:embed="rId3"/>
          <a:stretch>
            <a:fillRect/>
          </a:stretch>
        </p:blipFill>
        <p:spPr>
          <a:xfrm>
            <a:off x="6642410" y="3471687"/>
            <a:ext cx="4773472" cy="3580104"/>
          </a:xfrm>
          <a:prstGeom prst="rect">
            <a:avLst/>
          </a:prstGeom>
        </p:spPr>
      </p:pic>
      <p:pic>
        <p:nvPicPr>
          <p:cNvPr id="18" name="図 17">
            <a:extLst>
              <a:ext uri="{FF2B5EF4-FFF2-40B4-BE49-F238E27FC236}">
                <a16:creationId xmlns:a16="http://schemas.microsoft.com/office/drawing/2014/main" id="{29594254-CD47-7E45-89CC-2FC4A828EA7F}"/>
              </a:ext>
            </a:extLst>
          </p:cNvPr>
          <p:cNvPicPr>
            <a:picLocks noChangeAspect="1"/>
          </p:cNvPicPr>
          <p:nvPr/>
        </p:nvPicPr>
        <p:blipFill>
          <a:blip r:embed="rId4"/>
          <a:stretch>
            <a:fillRect/>
          </a:stretch>
        </p:blipFill>
        <p:spPr>
          <a:xfrm>
            <a:off x="647168" y="3424176"/>
            <a:ext cx="4836821" cy="3627615"/>
          </a:xfrm>
          <a:prstGeom prst="rect">
            <a:avLst/>
          </a:prstGeom>
        </p:spPr>
      </p:pic>
      <p:pic>
        <p:nvPicPr>
          <p:cNvPr id="21" name="図 20">
            <a:extLst>
              <a:ext uri="{FF2B5EF4-FFF2-40B4-BE49-F238E27FC236}">
                <a16:creationId xmlns:a16="http://schemas.microsoft.com/office/drawing/2014/main" id="{27E58AE8-3A3E-834C-A2FE-7BDDD33E93B9}"/>
              </a:ext>
            </a:extLst>
          </p:cNvPr>
          <p:cNvPicPr>
            <a:picLocks noChangeAspect="1"/>
          </p:cNvPicPr>
          <p:nvPr/>
        </p:nvPicPr>
        <p:blipFill>
          <a:blip r:embed="rId5"/>
          <a:stretch>
            <a:fillRect/>
          </a:stretch>
        </p:blipFill>
        <p:spPr>
          <a:xfrm>
            <a:off x="6563922" y="38694"/>
            <a:ext cx="4768093" cy="3576070"/>
          </a:xfrm>
          <a:prstGeom prst="rect">
            <a:avLst/>
          </a:prstGeom>
        </p:spPr>
      </p:pic>
      <p:pic>
        <p:nvPicPr>
          <p:cNvPr id="9" name="図 8">
            <a:extLst>
              <a:ext uri="{FF2B5EF4-FFF2-40B4-BE49-F238E27FC236}">
                <a16:creationId xmlns:a16="http://schemas.microsoft.com/office/drawing/2014/main" id="{ECDEC399-F95F-0349-A137-AFF45F4F7868}"/>
              </a:ext>
            </a:extLst>
          </p:cNvPr>
          <p:cNvPicPr>
            <a:picLocks noChangeAspect="1"/>
          </p:cNvPicPr>
          <p:nvPr/>
        </p:nvPicPr>
        <p:blipFill>
          <a:blip r:embed="rId6"/>
          <a:stretch>
            <a:fillRect/>
          </a:stretch>
        </p:blipFill>
        <p:spPr>
          <a:xfrm>
            <a:off x="647169" y="38694"/>
            <a:ext cx="4836821" cy="3627616"/>
          </a:xfrm>
          <a:prstGeom prst="rect">
            <a:avLst/>
          </a:prstGeom>
        </p:spPr>
      </p:pic>
      <p:sp>
        <p:nvSpPr>
          <p:cNvPr id="2" name="ドーナツ 1">
            <a:extLst>
              <a:ext uri="{FF2B5EF4-FFF2-40B4-BE49-F238E27FC236}">
                <a16:creationId xmlns:a16="http://schemas.microsoft.com/office/drawing/2014/main" id="{9E51AF12-766C-1343-AA8B-F7DAA0B51761}"/>
              </a:ext>
            </a:extLst>
          </p:cNvPr>
          <p:cNvSpPr/>
          <p:nvPr/>
        </p:nvSpPr>
        <p:spPr>
          <a:xfrm>
            <a:off x="1303293" y="510719"/>
            <a:ext cx="755374" cy="2683566"/>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ドーナツ 7">
            <a:extLst>
              <a:ext uri="{FF2B5EF4-FFF2-40B4-BE49-F238E27FC236}">
                <a16:creationId xmlns:a16="http://schemas.microsoft.com/office/drawing/2014/main" id="{9B8036A4-88D2-024F-947B-7BD22C5B4F8F}"/>
              </a:ext>
            </a:extLst>
          </p:cNvPr>
          <p:cNvSpPr/>
          <p:nvPr/>
        </p:nvSpPr>
        <p:spPr>
          <a:xfrm>
            <a:off x="7142924" y="510719"/>
            <a:ext cx="755374" cy="2683566"/>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9">
            <a:extLst>
              <a:ext uri="{FF2B5EF4-FFF2-40B4-BE49-F238E27FC236}">
                <a16:creationId xmlns:a16="http://schemas.microsoft.com/office/drawing/2014/main" id="{1C616329-AF80-5942-81E7-157861520CB4}"/>
              </a:ext>
            </a:extLst>
          </p:cNvPr>
          <p:cNvSpPr/>
          <p:nvPr/>
        </p:nvSpPr>
        <p:spPr>
          <a:xfrm>
            <a:off x="1248357" y="4011385"/>
            <a:ext cx="755374" cy="2683566"/>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11">
            <a:extLst>
              <a:ext uri="{FF2B5EF4-FFF2-40B4-BE49-F238E27FC236}">
                <a16:creationId xmlns:a16="http://schemas.microsoft.com/office/drawing/2014/main" id="{E9EB454F-41FA-9245-B3BC-CE3A30A4AF9B}"/>
              </a:ext>
            </a:extLst>
          </p:cNvPr>
          <p:cNvSpPr/>
          <p:nvPr/>
        </p:nvSpPr>
        <p:spPr>
          <a:xfrm>
            <a:off x="7520611" y="3807047"/>
            <a:ext cx="755374" cy="2683566"/>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13">
            <a:extLst>
              <a:ext uri="{FF2B5EF4-FFF2-40B4-BE49-F238E27FC236}">
                <a16:creationId xmlns:a16="http://schemas.microsoft.com/office/drawing/2014/main" id="{165A108A-B135-404E-865C-A29A0BC3DD48}"/>
              </a:ext>
            </a:extLst>
          </p:cNvPr>
          <p:cNvSpPr/>
          <p:nvPr/>
        </p:nvSpPr>
        <p:spPr>
          <a:xfrm>
            <a:off x="4041914" y="2504661"/>
            <a:ext cx="530086" cy="523981"/>
          </a:xfrm>
          <a:prstGeom prst="donut">
            <a:avLst>
              <a:gd name="adj"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ドーナツ 14">
            <a:extLst>
              <a:ext uri="{FF2B5EF4-FFF2-40B4-BE49-F238E27FC236}">
                <a16:creationId xmlns:a16="http://schemas.microsoft.com/office/drawing/2014/main" id="{013721B4-AE85-D849-ABC6-ADCCCF9AB845}"/>
              </a:ext>
            </a:extLst>
          </p:cNvPr>
          <p:cNvSpPr/>
          <p:nvPr/>
        </p:nvSpPr>
        <p:spPr>
          <a:xfrm>
            <a:off x="4077943" y="5870286"/>
            <a:ext cx="530086" cy="523981"/>
          </a:xfrm>
          <a:prstGeom prst="donut">
            <a:avLst>
              <a:gd name="adj"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ドーナツ 15">
            <a:extLst>
              <a:ext uri="{FF2B5EF4-FFF2-40B4-BE49-F238E27FC236}">
                <a16:creationId xmlns:a16="http://schemas.microsoft.com/office/drawing/2014/main" id="{DEB9F3EE-1BD7-8E4B-82D3-579A8D6A081E}"/>
              </a:ext>
            </a:extLst>
          </p:cNvPr>
          <p:cNvSpPr/>
          <p:nvPr/>
        </p:nvSpPr>
        <p:spPr>
          <a:xfrm>
            <a:off x="10045036" y="6094359"/>
            <a:ext cx="530086" cy="523981"/>
          </a:xfrm>
          <a:prstGeom prst="donut">
            <a:avLst>
              <a:gd name="adj"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ドーナツ 16">
            <a:extLst>
              <a:ext uri="{FF2B5EF4-FFF2-40B4-BE49-F238E27FC236}">
                <a16:creationId xmlns:a16="http://schemas.microsoft.com/office/drawing/2014/main" id="{095BB4F2-81E1-BD46-89A8-4108BE5DE2DE}"/>
              </a:ext>
            </a:extLst>
          </p:cNvPr>
          <p:cNvSpPr/>
          <p:nvPr/>
        </p:nvSpPr>
        <p:spPr>
          <a:xfrm>
            <a:off x="9921439" y="2412859"/>
            <a:ext cx="530086" cy="523981"/>
          </a:xfrm>
          <a:prstGeom prst="donut">
            <a:avLst>
              <a:gd name="adj"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0" name="グループ化 19">
            <a:extLst>
              <a:ext uri="{FF2B5EF4-FFF2-40B4-BE49-F238E27FC236}">
                <a16:creationId xmlns:a16="http://schemas.microsoft.com/office/drawing/2014/main" id="{BA741BE3-A000-8644-AE5B-8F0A7B9ECF9B}"/>
              </a:ext>
            </a:extLst>
          </p:cNvPr>
          <p:cNvGrpSpPr/>
          <p:nvPr/>
        </p:nvGrpSpPr>
        <p:grpSpPr>
          <a:xfrm>
            <a:off x="5064868" y="2755900"/>
            <a:ext cx="2078056" cy="1346200"/>
            <a:chOff x="5064868" y="2755900"/>
            <a:chExt cx="2078056" cy="1346200"/>
          </a:xfrm>
        </p:grpSpPr>
        <p:pic>
          <p:nvPicPr>
            <p:cNvPr id="5" name="図 4">
              <a:extLst>
                <a:ext uri="{FF2B5EF4-FFF2-40B4-BE49-F238E27FC236}">
                  <a16:creationId xmlns:a16="http://schemas.microsoft.com/office/drawing/2014/main" id="{82411FAB-0B61-4748-9B41-3538DC7D9C59}"/>
                </a:ext>
              </a:extLst>
            </p:cNvPr>
            <p:cNvPicPr>
              <a:picLocks noChangeAspect="1"/>
            </p:cNvPicPr>
            <p:nvPr/>
          </p:nvPicPr>
          <p:blipFill rotWithShape="1">
            <a:blip r:embed="rId7"/>
            <a:srcRect l="925" r="1017"/>
            <a:stretch/>
          </p:blipFill>
          <p:spPr>
            <a:xfrm>
              <a:off x="5136204" y="2755900"/>
              <a:ext cx="1917805" cy="1346200"/>
            </a:xfrm>
            <a:prstGeom prst="rect">
              <a:avLst/>
            </a:prstGeom>
          </p:spPr>
        </p:pic>
        <p:cxnSp>
          <p:nvCxnSpPr>
            <p:cNvPr id="11" name="直線コネクタ 10">
              <a:extLst>
                <a:ext uri="{FF2B5EF4-FFF2-40B4-BE49-F238E27FC236}">
                  <a16:creationId xmlns:a16="http://schemas.microsoft.com/office/drawing/2014/main" id="{AC9374AD-B060-DB49-BC4A-5E11626ACB48}"/>
                </a:ext>
              </a:extLst>
            </p:cNvPr>
            <p:cNvCxnSpPr>
              <a:cxnSpLocks/>
            </p:cNvCxnSpPr>
            <p:nvPr/>
          </p:nvCxnSpPr>
          <p:spPr>
            <a:xfrm>
              <a:off x="5064868" y="3028642"/>
              <a:ext cx="2078056"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4" name="スライド番号プレースホルダー 3">
            <a:extLst>
              <a:ext uri="{FF2B5EF4-FFF2-40B4-BE49-F238E27FC236}">
                <a16:creationId xmlns:a16="http://schemas.microsoft.com/office/drawing/2014/main" id="{FC1C7410-9A18-BE4A-960A-B3E3FDFC5DAA}"/>
              </a:ext>
            </a:extLst>
          </p:cNvPr>
          <p:cNvSpPr>
            <a:spLocks noGrp="1"/>
          </p:cNvSpPr>
          <p:nvPr>
            <p:ph type="sldNum" sz="quarter" idx="12"/>
          </p:nvPr>
        </p:nvSpPr>
        <p:spPr/>
        <p:txBody>
          <a:bodyPr/>
          <a:lstStyle/>
          <a:p>
            <a:fld id="{A5AB49FF-2138-0D40-BA46-8BC87A93AD65}" type="slidenum">
              <a:rPr kumimoji="1" lang="ja-JP" altLang="en-US" smtClean="0"/>
              <a:t>25</a:t>
            </a:fld>
            <a:endParaRPr kumimoji="1" lang="ja-JP" altLang="en-US"/>
          </a:p>
        </p:txBody>
      </p:sp>
    </p:spTree>
    <p:extLst>
      <p:ext uri="{BB962C8B-B14F-4D97-AF65-F5344CB8AC3E}">
        <p14:creationId xmlns:p14="http://schemas.microsoft.com/office/powerpoint/2010/main" val="99972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2"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1AEE2-EB64-E941-B007-197DC29AEC3F}"/>
              </a:ext>
            </a:extLst>
          </p:cNvPr>
          <p:cNvSpPr>
            <a:spLocks noGrp="1"/>
          </p:cNvSpPr>
          <p:nvPr>
            <p:ph type="title"/>
          </p:nvPr>
        </p:nvSpPr>
        <p:spPr/>
        <p:txBody>
          <a:bodyPr/>
          <a:lstStyle/>
          <a:p>
            <a:r>
              <a:rPr lang="ja-JP" altLang="en-US"/>
              <a:t>まとめ</a:t>
            </a:r>
            <a:endParaRPr kumimoji="1" lang="ja-JP" altLang="en-US"/>
          </a:p>
        </p:txBody>
      </p:sp>
      <p:sp>
        <p:nvSpPr>
          <p:cNvPr id="3" name="コンテンツ プレースホルダー 2">
            <a:extLst>
              <a:ext uri="{FF2B5EF4-FFF2-40B4-BE49-F238E27FC236}">
                <a16:creationId xmlns:a16="http://schemas.microsoft.com/office/drawing/2014/main" id="{98967F16-E67E-D24B-851A-094F64F50E00}"/>
              </a:ext>
            </a:extLst>
          </p:cNvPr>
          <p:cNvSpPr>
            <a:spLocks noGrp="1"/>
          </p:cNvSpPr>
          <p:nvPr>
            <p:ph idx="1"/>
          </p:nvPr>
        </p:nvSpPr>
        <p:spPr/>
        <p:txBody>
          <a:bodyPr>
            <a:normAutofit fontScale="92500" lnSpcReduction="10000"/>
          </a:bodyPr>
          <a:lstStyle/>
          <a:p>
            <a:pPr marL="514350" indent="-514350">
              <a:buFont typeface="+mj-lt"/>
              <a:buAutoNum type="arabicPeriod"/>
            </a:pPr>
            <a:r>
              <a:rPr kumimoji="1" lang="ja-JP" altLang="en-US">
                <a:solidFill>
                  <a:schemeClr val="bg2"/>
                </a:solidFill>
              </a:rPr>
              <a:t>研究背景</a:t>
            </a:r>
            <a:endParaRPr kumimoji="1" lang="en-US" altLang="ja-JP" dirty="0">
              <a:solidFill>
                <a:schemeClr val="bg2"/>
              </a:solidFill>
            </a:endParaRPr>
          </a:p>
          <a:p>
            <a:pPr marL="971550" lvl="1" indent="-514350">
              <a:buFont typeface="+mj-lt"/>
              <a:buAutoNum type="arabicPeriod"/>
            </a:pPr>
            <a:r>
              <a:rPr lang="ja-JP" altLang="en-US">
                <a:solidFill>
                  <a:schemeClr val="bg2"/>
                </a:solidFill>
              </a:rPr>
              <a:t>２重スリット実験</a:t>
            </a:r>
            <a:endParaRPr lang="en-US" altLang="ja-JP" dirty="0">
              <a:solidFill>
                <a:schemeClr val="bg2"/>
              </a:solidFill>
            </a:endParaRPr>
          </a:p>
          <a:p>
            <a:pPr marL="971550" lvl="1" indent="-514350">
              <a:buFont typeface="+mj-lt"/>
              <a:buAutoNum type="arabicPeriod"/>
            </a:pPr>
            <a:r>
              <a:rPr lang="en-US" altLang="ja-JP" dirty="0">
                <a:solidFill>
                  <a:schemeClr val="bg2"/>
                </a:solidFill>
              </a:rPr>
              <a:t>Bayes</a:t>
            </a:r>
            <a:r>
              <a:rPr lang="ja-JP" altLang="en-US">
                <a:solidFill>
                  <a:schemeClr val="bg2"/>
                </a:solidFill>
              </a:rPr>
              <a:t>の定理について</a:t>
            </a:r>
            <a:endParaRPr kumimoji="1" lang="en-US" altLang="ja-JP" dirty="0">
              <a:solidFill>
                <a:schemeClr val="bg2"/>
              </a:solidFill>
            </a:endParaRPr>
          </a:p>
          <a:p>
            <a:pPr marL="514350" indent="-514350">
              <a:buFont typeface="+mj-lt"/>
              <a:buAutoNum type="arabicPeriod"/>
            </a:pPr>
            <a:r>
              <a:rPr kumimoji="1" lang="ja-JP" altLang="en-US">
                <a:solidFill>
                  <a:schemeClr val="bg2"/>
                </a:solidFill>
              </a:rPr>
              <a:t>研究目的</a:t>
            </a:r>
            <a:endParaRPr kumimoji="1" lang="en-US" altLang="ja-JP" dirty="0">
              <a:solidFill>
                <a:schemeClr val="bg2"/>
              </a:solidFill>
            </a:endParaRPr>
          </a:p>
          <a:p>
            <a:pPr marL="514350" indent="-514350">
              <a:buFont typeface="+mj-lt"/>
              <a:buAutoNum type="arabicPeriod"/>
            </a:pPr>
            <a:r>
              <a:rPr kumimoji="1" lang="ja-JP" altLang="en-US">
                <a:solidFill>
                  <a:schemeClr val="bg2"/>
                </a:solidFill>
              </a:rPr>
              <a:t>研究方法</a:t>
            </a:r>
            <a:endParaRPr kumimoji="1" lang="en-US" altLang="ja-JP" dirty="0">
              <a:solidFill>
                <a:schemeClr val="bg2"/>
              </a:solidFill>
            </a:endParaRPr>
          </a:p>
          <a:p>
            <a:pPr marL="971550" lvl="1" indent="-514350">
              <a:buFont typeface="+mj-lt"/>
              <a:buAutoNum type="arabicPeriod"/>
            </a:pPr>
            <a:r>
              <a:rPr lang="ja-JP" altLang="en-US">
                <a:solidFill>
                  <a:schemeClr val="bg2"/>
                </a:solidFill>
              </a:rPr>
              <a:t>写真のぼかし方</a:t>
            </a:r>
            <a:endParaRPr lang="en-US" altLang="ja-JP" dirty="0">
              <a:solidFill>
                <a:schemeClr val="bg2"/>
              </a:solidFill>
            </a:endParaRPr>
          </a:p>
          <a:p>
            <a:pPr marL="971550" lvl="1" indent="-514350">
              <a:buFont typeface="+mj-lt"/>
              <a:buAutoNum type="arabicPeriod"/>
            </a:pPr>
            <a:r>
              <a:rPr lang="ja-JP" altLang="en-US">
                <a:solidFill>
                  <a:schemeClr val="bg2"/>
                </a:solidFill>
              </a:rPr>
              <a:t>画像の鮮明化について</a:t>
            </a:r>
            <a:endParaRPr kumimoji="1" lang="en-US" altLang="ja-JP" dirty="0">
              <a:solidFill>
                <a:schemeClr val="bg2"/>
              </a:solidFill>
            </a:endParaRPr>
          </a:p>
          <a:p>
            <a:pPr marL="514350" indent="-514350">
              <a:buFont typeface="+mj-lt"/>
              <a:buAutoNum type="arabicPeriod"/>
            </a:pPr>
            <a:r>
              <a:rPr lang="ja-JP" altLang="en-US">
                <a:solidFill>
                  <a:schemeClr val="bg2"/>
                </a:solidFill>
              </a:rPr>
              <a:t>研究結果・考察</a:t>
            </a:r>
            <a:endParaRPr lang="en-US" altLang="ja-JP" dirty="0">
              <a:solidFill>
                <a:schemeClr val="bg2"/>
              </a:solidFill>
            </a:endParaRPr>
          </a:p>
          <a:p>
            <a:pPr marL="971550" lvl="1" indent="-514350">
              <a:buFont typeface="+mj-lt"/>
              <a:buAutoNum type="arabicPeriod"/>
            </a:pPr>
            <a:r>
              <a:rPr lang="en-US" altLang="ja-JP" dirty="0">
                <a:solidFill>
                  <a:schemeClr val="bg2"/>
                </a:solidFill>
              </a:rPr>
              <a:t>Bayes</a:t>
            </a:r>
            <a:r>
              <a:rPr lang="ja-JP" altLang="en-US">
                <a:solidFill>
                  <a:schemeClr val="bg2"/>
                </a:solidFill>
              </a:rPr>
              <a:t>の定理を用いた復元結果</a:t>
            </a:r>
            <a:endParaRPr lang="en-US" altLang="ja-JP" dirty="0">
              <a:solidFill>
                <a:schemeClr val="bg2"/>
              </a:solidFill>
            </a:endParaRPr>
          </a:p>
          <a:p>
            <a:pPr marL="971550" lvl="1" indent="-514350">
              <a:buFont typeface="+mj-lt"/>
              <a:buAutoNum type="arabicPeriod"/>
            </a:pPr>
            <a:r>
              <a:rPr lang="en-US" altLang="ja-JP" dirty="0">
                <a:solidFill>
                  <a:schemeClr val="bg2"/>
                </a:solidFill>
              </a:rPr>
              <a:t>Winner-Hunt</a:t>
            </a:r>
            <a:r>
              <a:rPr lang="ja-JP" altLang="en-US">
                <a:solidFill>
                  <a:schemeClr val="bg2"/>
                </a:solidFill>
              </a:rPr>
              <a:t>法を用いた復元結果</a:t>
            </a:r>
            <a:endParaRPr lang="en-US" altLang="ja-JP" dirty="0">
              <a:solidFill>
                <a:schemeClr val="bg2"/>
              </a:solidFill>
            </a:endParaRPr>
          </a:p>
          <a:p>
            <a:pPr marL="514350" indent="-514350">
              <a:buFont typeface="+mj-lt"/>
              <a:buAutoNum type="arabicPeriod"/>
            </a:pPr>
            <a:r>
              <a:rPr lang="ja-JP" altLang="en-US"/>
              <a:t>まとめ</a:t>
            </a:r>
            <a:endParaRPr kumimoji="1" lang="en-US" altLang="ja-JP"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25ECC35B-7B6A-324A-81C7-155101C872D6}"/>
              </a:ext>
            </a:extLst>
          </p:cNvPr>
          <p:cNvSpPr>
            <a:spLocks noGrp="1"/>
          </p:cNvSpPr>
          <p:nvPr>
            <p:ph type="sldNum" sz="quarter" idx="12"/>
          </p:nvPr>
        </p:nvSpPr>
        <p:spPr/>
        <p:txBody>
          <a:bodyPr/>
          <a:lstStyle/>
          <a:p>
            <a:fld id="{A5AB49FF-2138-0D40-BA46-8BC87A93AD65}" type="slidenum">
              <a:rPr kumimoji="1" lang="ja-JP" altLang="en-US" smtClean="0"/>
              <a:t>26</a:t>
            </a:fld>
            <a:endParaRPr kumimoji="1" lang="ja-JP" altLang="en-US"/>
          </a:p>
        </p:txBody>
      </p:sp>
    </p:spTree>
    <p:extLst>
      <p:ext uri="{BB962C8B-B14F-4D97-AF65-F5344CB8AC3E}">
        <p14:creationId xmlns:p14="http://schemas.microsoft.com/office/powerpoint/2010/main" val="184200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4021C7-8023-4746-ACB1-5DEFE0640892}"/>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37656448-B342-8542-B049-57DB794B0AFC}"/>
              </a:ext>
            </a:extLst>
          </p:cNvPr>
          <p:cNvSpPr>
            <a:spLocks noGrp="1"/>
          </p:cNvSpPr>
          <p:nvPr>
            <p:ph idx="1"/>
          </p:nvPr>
        </p:nvSpPr>
        <p:spPr/>
        <p:txBody>
          <a:bodyPr/>
          <a:lstStyle/>
          <a:p>
            <a:r>
              <a:rPr kumimoji="1" lang="en-US" altLang="ja-JP" dirty="0"/>
              <a:t>Bayes</a:t>
            </a:r>
            <a:r>
              <a:rPr kumimoji="1" lang="ja-JP" altLang="en-US"/>
              <a:t>法と</a:t>
            </a:r>
            <a:r>
              <a:rPr kumimoji="1" lang="en-US" altLang="ja-JP" dirty="0"/>
              <a:t>Winner-Hunt</a:t>
            </a:r>
            <a:r>
              <a:rPr kumimoji="1" lang="ja-JP" altLang="en-US"/>
              <a:t>法を用いた画像復元は、明るさのグラフの立ち上がりから、どちらもぼやけた画像よりも図形の輪郭がクリアになった</a:t>
            </a:r>
            <a:endParaRPr kumimoji="1" lang="en-US" altLang="ja-JP" dirty="0"/>
          </a:p>
          <a:p>
            <a:endParaRPr lang="en-US" altLang="ja-JP" dirty="0"/>
          </a:p>
          <a:p>
            <a:r>
              <a:rPr lang="en-US" altLang="ja-JP" dirty="0"/>
              <a:t>Bayes</a:t>
            </a:r>
            <a:r>
              <a:rPr lang="ja-JP" altLang="en-US"/>
              <a:t>法を用いた画像復元⇨全体的に暗い</a:t>
            </a:r>
            <a:r>
              <a:rPr lang="en-US" altLang="ja-JP" dirty="0"/>
              <a:t>(</a:t>
            </a:r>
            <a:r>
              <a:rPr lang="ja-JP" altLang="en-US"/>
              <a:t>白い部分も黒い</a:t>
            </a:r>
            <a:r>
              <a:rPr lang="en-US" altLang="ja-JP" dirty="0"/>
              <a:t>)</a:t>
            </a:r>
          </a:p>
          <a:p>
            <a:r>
              <a:rPr lang="en-US" altLang="ja-JP" dirty="0"/>
              <a:t>Winner-Hunt</a:t>
            </a:r>
            <a:r>
              <a:rPr lang="ja-JP" altLang="en-US"/>
              <a:t>法を用いた画像復元⇨ギンガムチェックが入る</a:t>
            </a:r>
            <a:endParaRPr lang="en-US" altLang="ja-JP" dirty="0"/>
          </a:p>
          <a:p>
            <a:endParaRPr kumimoji="1" lang="en-US" altLang="ja-JP" dirty="0"/>
          </a:p>
          <a:p>
            <a:pPr marL="0" indent="0">
              <a:buNone/>
            </a:pPr>
            <a:r>
              <a:rPr lang="ja-JP" altLang="en-US"/>
              <a:t>⇨パラメーターの調整や、プログラムを走らせる時間を長くするなどより一層改善することより精度の高い画像復元を目指したい</a:t>
            </a:r>
            <a:endParaRPr kumimoji="1" lang="ja-JP" altLang="en-US"/>
          </a:p>
        </p:txBody>
      </p:sp>
      <p:sp>
        <p:nvSpPr>
          <p:cNvPr id="4" name="スライド番号プレースホルダー 3">
            <a:extLst>
              <a:ext uri="{FF2B5EF4-FFF2-40B4-BE49-F238E27FC236}">
                <a16:creationId xmlns:a16="http://schemas.microsoft.com/office/drawing/2014/main" id="{EC35F1CF-B277-9744-AA87-675607CC833C}"/>
              </a:ext>
            </a:extLst>
          </p:cNvPr>
          <p:cNvSpPr>
            <a:spLocks noGrp="1"/>
          </p:cNvSpPr>
          <p:nvPr>
            <p:ph type="sldNum" sz="quarter" idx="12"/>
          </p:nvPr>
        </p:nvSpPr>
        <p:spPr/>
        <p:txBody>
          <a:bodyPr/>
          <a:lstStyle/>
          <a:p>
            <a:fld id="{A5AB49FF-2138-0D40-BA46-8BC87A93AD65}" type="slidenum">
              <a:rPr kumimoji="1" lang="ja-JP" altLang="en-US" smtClean="0"/>
              <a:t>27</a:t>
            </a:fld>
            <a:endParaRPr kumimoji="1" lang="ja-JP" altLang="en-US"/>
          </a:p>
        </p:txBody>
      </p:sp>
    </p:spTree>
    <p:extLst>
      <p:ext uri="{BB962C8B-B14F-4D97-AF65-F5344CB8AC3E}">
        <p14:creationId xmlns:p14="http://schemas.microsoft.com/office/powerpoint/2010/main" val="80992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38D1608-3497-4E4E-A60F-F083B4F7D964}"/>
              </a:ext>
            </a:extLst>
          </p:cNvPr>
          <p:cNvSpPr>
            <a:spLocks noGrp="1"/>
          </p:cNvSpPr>
          <p:nvPr>
            <p:ph type="title"/>
          </p:nvPr>
        </p:nvSpPr>
        <p:spPr/>
        <p:txBody>
          <a:bodyPr/>
          <a:lstStyle/>
          <a:p>
            <a:r>
              <a:rPr kumimoji="1" lang="ja-JP" altLang="en-US"/>
              <a:t>参考文献</a:t>
            </a:r>
          </a:p>
        </p:txBody>
      </p:sp>
      <p:sp>
        <p:nvSpPr>
          <p:cNvPr id="5" name="コンテンツ プレースホルダー 4">
            <a:extLst>
              <a:ext uri="{FF2B5EF4-FFF2-40B4-BE49-F238E27FC236}">
                <a16:creationId xmlns:a16="http://schemas.microsoft.com/office/drawing/2014/main" id="{6F5784B0-DAB5-F443-9855-2E850B07D900}"/>
              </a:ext>
            </a:extLst>
          </p:cNvPr>
          <p:cNvSpPr>
            <a:spLocks noGrp="1"/>
          </p:cNvSpPr>
          <p:nvPr>
            <p:ph idx="1"/>
          </p:nvPr>
        </p:nvSpPr>
        <p:spPr/>
        <p:txBody>
          <a:bodyPr>
            <a:normAutofit/>
          </a:bodyPr>
          <a:lstStyle/>
          <a:p>
            <a:r>
              <a:rPr lang="fr-FR" altLang="ja-JP" sz="2400" dirty="0"/>
              <a:t>« </a:t>
            </a:r>
            <a:r>
              <a:rPr lang="fr-FR" altLang="ja-JP" sz="2400" dirty="0" err="1"/>
              <a:t>Unsupervised</a:t>
            </a:r>
            <a:r>
              <a:rPr lang="fr-FR" altLang="ja-JP" sz="2400" dirty="0"/>
              <a:t> Wiener-Hunt </a:t>
            </a:r>
            <a:r>
              <a:rPr lang="fr-FR" altLang="ja-JP" sz="2400" dirty="0" err="1"/>
              <a:t>deconvolution</a:t>
            </a:r>
            <a:r>
              <a:rPr lang="fr-FR" altLang="ja-JP" sz="2400" dirty="0"/>
              <a:t>» https://jp.mathworks.com/matlabcentral/fileexchange/30880-unsupervised-wiener-hunt-deconvolution</a:t>
            </a:r>
          </a:p>
          <a:p>
            <a:r>
              <a:rPr lang="fr-FR" altLang="ja-JP" dirty="0"/>
              <a:t>SummerChallenge2019 </a:t>
            </a:r>
            <a:r>
              <a:rPr lang="en-US" altLang="ja-JP" sz="2400" dirty="0"/>
              <a:t>『</a:t>
            </a:r>
            <a:r>
              <a:rPr lang="ja-JP" altLang="en-US"/>
              <a:t>量子の波動性と粒子性 </a:t>
            </a:r>
            <a:r>
              <a:rPr lang="en-US" altLang="ja-JP" dirty="0"/>
              <a:t>』</a:t>
            </a:r>
          </a:p>
          <a:p>
            <a:endParaRPr lang="en-US" altLang="ja-JP" dirty="0"/>
          </a:p>
          <a:p>
            <a:endParaRPr lang="ja-JP" altLang="en-US" sz="2400"/>
          </a:p>
          <a:p>
            <a:endParaRPr lang="fr-FR" altLang="ja-JP" sz="2400" dirty="0"/>
          </a:p>
          <a:p>
            <a:endParaRPr kumimoji="1" lang="ja-JP" altLang="en-US" sz="2400"/>
          </a:p>
        </p:txBody>
      </p:sp>
      <p:sp>
        <p:nvSpPr>
          <p:cNvPr id="2" name="スライド番号プレースホルダー 1">
            <a:extLst>
              <a:ext uri="{FF2B5EF4-FFF2-40B4-BE49-F238E27FC236}">
                <a16:creationId xmlns:a16="http://schemas.microsoft.com/office/drawing/2014/main" id="{610C527D-77B3-6C4D-A46E-C562F7CBDB0F}"/>
              </a:ext>
            </a:extLst>
          </p:cNvPr>
          <p:cNvSpPr>
            <a:spLocks noGrp="1"/>
          </p:cNvSpPr>
          <p:nvPr>
            <p:ph type="sldNum" sz="quarter" idx="12"/>
          </p:nvPr>
        </p:nvSpPr>
        <p:spPr/>
        <p:txBody>
          <a:bodyPr/>
          <a:lstStyle/>
          <a:p>
            <a:fld id="{A5AB49FF-2138-0D40-BA46-8BC87A93AD65}" type="slidenum">
              <a:rPr kumimoji="1" lang="ja-JP" altLang="en-US" smtClean="0"/>
              <a:t>28</a:t>
            </a:fld>
            <a:endParaRPr kumimoji="1" lang="ja-JP" altLang="en-US"/>
          </a:p>
        </p:txBody>
      </p:sp>
    </p:spTree>
    <p:extLst>
      <p:ext uri="{BB962C8B-B14F-4D97-AF65-F5344CB8AC3E}">
        <p14:creationId xmlns:p14="http://schemas.microsoft.com/office/powerpoint/2010/main" val="25020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1AEE2-EB64-E941-B007-197DC29AEC3F}"/>
              </a:ext>
            </a:extLst>
          </p:cNvPr>
          <p:cNvSpPr>
            <a:spLocks noGrp="1"/>
          </p:cNvSpPr>
          <p:nvPr>
            <p:ph type="title"/>
          </p:nvPr>
        </p:nvSpPr>
        <p:spPr/>
        <p:txBody>
          <a:bodyPr/>
          <a:lstStyle/>
          <a:p>
            <a:r>
              <a:rPr kumimoji="1" lang="ja-JP" altLang="en-US"/>
              <a:t>研究背景</a:t>
            </a:r>
          </a:p>
        </p:txBody>
      </p:sp>
      <p:sp>
        <p:nvSpPr>
          <p:cNvPr id="5" name="コンテンツ プレースホルダー 4">
            <a:extLst>
              <a:ext uri="{FF2B5EF4-FFF2-40B4-BE49-F238E27FC236}">
                <a16:creationId xmlns:a16="http://schemas.microsoft.com/office/drawing/2014/main" id="{EE56EB70-2C97-8149-BB08-E88E62ABE4E3}"/>
              </a:ext>
            </a:extLst>
          </p:cNvPr>
          <p:cNvSpPr>
            <a:spLocks noGrp="1"/>
          </p:cNvSpPr>
          <p:nvPr>
            <p:ph idx="1"/>
          </p:nvPr>
        </p:nvSpPr>
        <p:spPr/>
        <p:txBody>
          <a:bodyPr>
            <a:normAutofit fontScale="92500" lnSpcReduction="10000"/>
          </a:bodyPr>
          <a:lstStyle/>
          <a:p>
            <a:pPr marL="514350" indent="-514350">
              <a:buFont typeface="+mj-lt"/>
              <a:buAutoNum type="arabicPeriod"/>
            </a:pPr>
            <a:r>
              <a:rPr lang="ja-JP" altLang="en-US"/>
              <a:t>研究背景</a:t>
            </a:r>
            <a:endParaRPr lang="en-US" altLang="ja-JP" dirty="0"/>
          </a:p>
          <a:p>
            <a:pPr marL="971550" lvl="1" indent="-514350">
              <a:buFont typeface="+mj-lt"/>
              <a:buAutoNum type="arabicPeriod"/>
            </a:pPr>
            <a:r>
              <a:rPr lang="ja-JP" altLang="en-US"/>
              <a:t>２重スリット実験</a:t>
            </a:r>
            <a:endParaRPr lang="en-US" altLang="ja-JP" dirty="0"/>
          </a:p>
          <a:p>
            <a:pPr marL="971550" lvl="1" indent="-514350">
              <a:buFont typeface="+mj-lt"/>
              <a:buAutoNum type="arabicPeriod"/>
            </a:pPr>
            <a:r>
              <a:rPr lang="en-US" altLang="ja-JP" dirty="0"/>
              <a:t>Bayes</a:t>
            </a:r>
            <a:r>
              <a:rPr lang="ja-JP" altLang="en-US"/>
              <a:t>の定理について</a:t>
            </a:r>
            <a:endParaRPr lang="en-US" altLang="ja-JP" dirty="0"/>
          </a:p>
          <a:p>
            <a:pPr marL="514350" indent="-514350">
              <a:buFont typeface="+mj-lt"/>
              <a:buAutoNum type="arabicPeriod"/>
            </a:pPr>
            <a:r>
              <a:rPr lang="ja-JP" altLang="en-US">
                <a:solidFill>
                  <a:schemeClr val="bg2"/>
                </a:solidFill>
              </a:rPr>
              <a:t>研究目的</a:t>
            </a:r>
            <a:endParaRPr lang="en-US" altLang="ja-JP" dirty="0">
              <a:solidFill>
                <a:schemeClr val="bg2"/>
              </a:solidFill>
            </a:endParaRPr>
          </a:p>
          <a:p>
            <a:pPr marL="514350" indent="-514350">
              <a:buFont typeface="+mj-lt"/>
              <a:buAutoNum type="arabicPeriod"/>
            </a:pPr>
            <a:r>
              <a:rPr lang="ja-JP" altLang="en-US">
                <a:solidFill>
                  <a:schemeClr val="bg2"/>
                </a:solidFill>
              </a:rPr>
              <a:t>研究方法</a:t>
            </a:r>
            <a:endParaRPr lang="en-US" altLang="ja-JP" dirty="0">
              <a:solidFill>
                <a:schemeClr val="bg2"/>
              </a:solidFill>
            </a:endParaRPr>
          </a:p>
          <a:p>
            <a:pPr marL="971550" lvl="1" indent="-514350">
              <a:buFont typeface="+mj-lt"/>
              <a:buAutoNum type="arabicPeriod"/>
            </a:pPr>
            <a:r>
              <a:rPr lang="ja-JP" altLang="en-US">
                <a:solidFill>
                  <a:schemeClr val="bg2"/>
                </a:solidFill>
              </a:rPr>
              <a:t>写真のぼかし方</a:t>
            </a:r>
            <a:endParaRPr lang="en-US" altLang="ja-JP" dirty="0">
              <a:solidFill>
                <a:schemeClr val="bg2"/>
              </a:solidFill>
            </a:endParaRPr>
          </a:p>
          <a:p>
            <a:pPr marL="971550" lvl="1" indent="-514350">
              <a:buFont typeface="+mj-lt"/>
              <a:buAutoNum type="arabicPeriod"/>
            </a:pPr>
            <a:r>
              <a:rPr lang="ja-JP" altLang="en-US">
                <a:solidFill>
                  <a:schemeClr val="bg2"/>
                </a:solidFill>
              </a:rPr>
              <a:t>画像の鮮明化について</a:t>
            </a:r>
            <a:endParaRPr lang="en-US" altLang="ja-JP" dirty="0">
              <a:solidFill>
                <a:schemeClr val="bg2"/>
              </a:solidFill>
            </a:endParaRPr>
          </a:p>
          <a:p>
            <a:pPr marL="514350" indent="-514350">
              <a:buFont typeface="+mj-lt"/>
              <a:buAutoNum type="arabicPeriod"/>
            </a:pPr>
            <a:r>
              <a:rPr lang="ja-JP" altLang="en-US">
                <a:solidFill>
                  <a:schemeClr val="bg2"/>
                </a:solidFill>
              </a:rPr>
              <a:t>研究結果・考察</a:t>
            </a:r>
            <a:endParaRPr lang="en-US" altLang="ja-JP" dirty="0">
              <a:solidFill>
                <a:schemeClr val="bg2"/>
              </a:solidFill>
            </a:endParaRPr>
          </a:p>
          <a:p>
            <a:pPr marL="971550" lvl="1" indent="-514350">
              <a:buFont typeface="+mj-lt"/>
              <a:buAutoNum type="arabicPeriod"/>
            </a:pPr>
            <a:r>
              <a:rPr lang="en-US" altLang="ja-JP" dirty="0">
                <a:solidFill>
                  <a:schemeClr val="bg2"/>
                </a:solidFill>
              </a:rPr>
              <a:t>Bayes</a:t>
            </a:r>
            <a:r>
              <a:rPr lang="ja-JP" altLang="en-US">
                <a:solidFill>
                  <a:schemeClr val="bg2"/>
                </a:solidFill>
              </a:rPr>
              <a:t>の定理を用いた復元結果</a:t>
            </a:r>
            <a:endParaRPr lang="en-US" altLang="ja-JP" dirty="0">
              <a:solidFill>
                <a:schemeClr val="bg2"/>
              </a:solidFill>
            </a:endParaRPr>
          </a:p>
          <a:p>
            <a:pPr marL="971550" lvl="1" indent="-514350">
              <a:buFont typeface="+mj-lt"/>
              <a:buAutoNum type="arabicPeriod"/>
            </a:pPr>
            <a:r>
              <a:rPr lang="en-US" altLang="ja-JP" dirty="0">
                <a:solidFill>
                  <a:schemeClr val="bg2"/>
                </a:solidFill>
              </a:rPr>
              <a:t>Winner-Hunt</a:t>
            </a:r>
            <a:r>
              <a:rPr lang="ja-JP" altLang="en-US">
                <a:solidFill>
                  <a:schemeClr val="bg2"/>
                </a:solidFill>
              </a:rPr>
              <a:t>法を用いた復元結果</a:t>
            </a:r>
            <a:endParaRPr lang="en-US" altLang="ja-JP" dirty="0">
              <a:solidFill>
                <a:schemeClr val="bg2"/>
              </a:solidFill>
            </a:endParaRPr>
          </a:p>
          <a:p>
            <a:pPr marL="514350" indent="-514350">
              <a:buFont typeface="+mj-lt"/>
              <a:buAutoNum type="arabicPeriod"/>
            </a:pPr>
            <a:r>
              <a:rPr lang="ja-JP" altLang="en-US">
                <a:solidFill>
                  <a:schemeClr val="bg2"/>
                </a:solidFill>
              </a:rPr>
              <a:t>まとめ</a:t>
            </a:r>
            <a:endParaRPr lang="en-US" altLang="ja-JP" dirty="0">
              <a:solidFill>
                <a:schemeClr val="bg2"/>
              </a:solidFill>
            </a:endParaRPr>
          </a:p>
          <a:p>
            <a:pPr marL="971550" lvl="1" indent="-514350">
              <a:buFont typeface="+mj-lt"/>
              <a:buAutoNum type="arabicPeriod"/>
            </a:pPr>
            <a:endParaRPr lang="en-US" altLang="ja-JP" dirty="0">
              <a:solidFill>
                <a:schemeClr val="bg2"/>
              </a:solidFill>
            </a:endParaRPr>
          </a:p>
        </p:txBody>
      </p:sp>
      <p:sp>
        <p:nvSpPr>
          <p:cNvPr id="3" name="スライド番号プレースホルダー 2">
            <a:extLst>
              <a:ext uri="{FF2B5EF4-FFF2-40B4-BE49-F238E27FC236}">
                <a16:creationId xmlns:a16="http://schemas.microsoft.com/office/drawing/2014/main" id="{450D391B-4A52-E644-B176-EB488426045D}"/>
              </a:ext>
            </a:extLst>
          </p:cNvPr>
          <p:cNvSpPr>
            <a:spLocks noGrp="1"/>
          </p:cNvSpPr>
          <p:nvPr>
            <p:ph type="sldNum" sz="quarter" idx="12"/>
          </p:nvPr>
        </p:nvSpPr>
        <p:spPr/>
        <p:txBody>
          <a:bodyPr/>
          <a:lstStyle/>
          <a:p>
            <a:fld id="{A5AB49FF-2138-0D40-BA46-8BC87A93AD65}" type="slidenum">
              <a:rPr kumimoji="1" lang="ja-JP" altLang="en-US" smtClean="0"/>
              <a:t>2</a:t>
            </a:fld>
            <a:endParaRPr kumimoji="1" lang="ja-JP" altLang="en-US"/>
          </a:p>
        </p:txBody>
      </p:sp>
    </p:spTree>
    <p:extLst>
      <p:ext uri="{BB962C8B-B14F-4D97-AF65-F5344CB8AC3E}">
        <p14:creationId xmlns:p14="http://schemas.microsoft.com/office/powerpoint/2010/main" val="36010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A234F36-0132-1946-A1FF-81E7DB8CB77E}"/>
              </a:ext>
            </a:extLst>
          </p:cNvPr>
          <p:cNvSpPr>
            <a:spLocks noGrp="1"/>
          </p:cNvSpPr>
          <p:nvPr>
            <p:ph type="title"/>
          </p:nvPr>
        </p:nvSpPr>
        <p:spPr/>
        <p:txBody>
          <a:bodyPr/>
          <a:lstStyle/>
          <a:p>
            <a:r>
              <a:rPr kumimoji="1" lang="en-US" altLang="ja-JP" dirty="0"/>
              <a:t>Back up</a:t>
            </a:r>
            <a:endParaRPr kumimoji="1" lang="ja-JP" altLang="en-US"/>
          </a:p>
        </p:txBody>
      </p:sp>
      <p:sp>
        <p:nvSpPr>
          <p:cNvPr id="5" name="テキスト プレースホルダー 4">
            <a:extLst>
              <a:ext uri="{FF2B5EF4-FFF2-40B4-BE49-F238E27FC236}">
                <a16:creationId xmlns:a16="http://schemas.microsoft.com/office/drawing/2014/main" id="{CCB52A82-2810-1148-972E-40299E47F12B}"/>
              </a:ext>
            </a:extLst>
          </p:cNvPr>
          <p:cNvSpPr>
            <a:spLocks noGrp="1"/>
          </p:cNvSpPr>
          <p:nvPr>
            <p:ph type="body"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id="{8D8A48ED-937A-9741-BF69-8433E29D87B2}"/>
              </a:ext>
            </a:extLst>
          </p:cNvPr>
          <p:cNvSpPr>
            <a:spLocks noGrp="1"/>
          </p:cNvSpPr>
          <p:nvPr>
            <p:ph type="sldNum" sz="quarter" idx="12"/>
          </p:nvPr>
        </p:nvSpPr>
        <p:spPr/>
        <p:txBody>
          <a:bodyPr/>
          <a:lstStyle/>
          <a:p>
            <a:fld id="{A5AB49FF-2138-0D40-BA46-8BC87A93AD65}" type="slidenum">
              <a:rPr kumimoji="1" lang="ja-JP" altLang="en-US" smtClean="0"/>
              <a:t>29</a:t>
            </a:fld>
            <a:endParaRPr kumimoji="1" lang="ja-JP" altLang="en-US"/>
          </a:p>
        </p:txBody>
      </p:sp>
    </p:spTree>
    <p:extLst>
      <p:ext uri="{BB962C8B-B14F-4D97-AF65-F5344CB8AC3E}">
        <p14:creationId xmlns:p14="http://schemas.microsoft.com/office/powerpoint/2010/main" val="287728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838B0F3-947D-DA48-8C40-BCD8AAEB10C7}"/>
              </a:ext>
            </a:extLst>
          </p:cNvPr>
          <p:cNvSpPr>
            <a:spLocks noGrp="1"/>
          </p:cNvSpPr>
          <p:nvPr>
            <p:ph type="sldNum" sz="quarter" idx="12"/>
          </p:nvPr>
        </p:nvSpPr>
        <p:spPr/>
        <p:txBody>
          <a:bodyPr/>
          <a:lstStyle/>
          <a:p>
            <a:fld id="{A5AB49FF-2138-0D40-BA46-8BC87A93AD65}" type="slidenum">
              <a:rPr kumimoji="1" lang="ja-JP" altLang="en-US" smtClean="0"/>
              <a:t>30</a:t>
            </a:fld>
            <a:endParaRPr kumimoji="1" lang="ja-JP" altLang="en-US"/>
          </a:p>
        </p:txBody>
      </p:sp>
      <p:grpSp>
        <p:nvGrpSpPr>
          <p:cNvPr id="10" name="グループ化 9">
            <a:extLst>
              <a:ext uri="{FF2B5EF4-FFF2-40B4-BE49-F238E27FC236}">
                <a16:creationId xmlns:a16="http://schemas.microsoft.com/office/drawing/2014/main" id="{AAF4141E-E8C8-5641-920D-5A7F6F5C4CC9}"/>
              </a:ext>
            </a:extLst>
          </p:cNvPr>
          <p:cNvGrpSpPr/>
          <p:nvPr/>
        </p:nvGrpSpPr>
        <p:grpSpPr>
          <a:xfrm>
            <a:off x="1801269" y="914399"/>
            <a:ext cx="8589461" cy="6521116"/>
            <a:chOff x="-2470149" y="-217487"/>
            <a:chExt cx="9251949" cy="6938962"/>
          </a:xfrm>
        </p:grpSpPr>
        <p:pic>
          <p:nvPicPr>
            <p:cNvPr id="6" name="図 5">
              <a:extLst>
                <a:ext uri="{FF2B5EF4-FFF2-40B4-BE49-F238E27FC236}">
                  <a16:creationId xmlns:a16="http://schemas.microsoft.com/office/drawing/2014/main" id="{0FD8C304-F585-9E41-A842-1ECF96196AEA}"/>
                </a:ext>
              </a:extLst>
            </p:cNvPr>
            <p:cNvPicPr>
              <a:picLocks noChangeAspect="1"/>
            </p:cNvPicPr>
            <p:nvPr/>
          </p:nvPicPr>
          <p:blipFill>
            <a:blip r:embed="rId3"/>
            <a:stretch>
              <a:fillRect/>
            </a:stretch>
          </p:blipFill>
          <p:spPr>
            <a:xfrm>
              <a:off x="-2470149" y="-217487"/>
              <a:ext cx="9251949" cy="6938962"/>
            </a:xfrm>
            <a:prstGeom prst="rect">
              <a:avLst/>
            </a:prstGeom>
          </p:spPr>
        </p:pic>
        <p:pic>
          <p:nvPicPr>
            <p:cNvPr id="8" name="図 7">
              <a:extLst>
                <a:ext uri="{FF2B5EF4-FFF2-40B4-BE49-F238E27FC236}">
                  <a16:creationId xmlns:a16="http://schemas.microsoft.com/office/drawing/2014/main" id="{A5BEF395-9595-5D4F-BEE1-728B046D67E3}"/>
                </a:ext>
              </a:extLst>
            </p:cNvPr>
            <p:cNvPicPr>
              <a:picLocks noChangeAspect="1"/>
            </p:cNvPicPr>
            <p:nvPr/>
          </p:nvPicPr>
          <p:blipFill>
            <a:blip r:embed="rId4"/>
            <a:stretch>
              <a:fillRect/>
            </a:stretch>
          </p:blipFill>
          <p:spPr>
            <a:xfrm>
              <a:off x="2583447" y="3800769"/>
              <a:ext cx="3202888" cy="1843171"/>
            </a:xfrm>
            <a:prstGeom prst="rect">
              <a:avLst/>
            </a:prstGeom>
          </p:spPr>
        </p:pic>
      </p:grpSp>
      <p:sp>
        <p:nvSpPr>
          <p:cNvPr id="11" name="タイトル 10">
            <a:extLst>
              <a:ext uri="{FF2B5EF4-FFF2-40B4-BE49-F238E27FC236}">
                <a16:creationId xmlns:a16="http://schemas.microsoft.com/office/drawing/2014/main" id="{ED2A4140-519C-394E-B975-F7A912752A8D}"/>
              </a:ext>
            </a:extLst>
          </p:cNvPr>
          <p:cNvSpPr>
            <a:spLocks noGrp="1"/>
          </p:cNvSpPr>
          <p:nvPr>
            <p:ph type="title"/>
          </p:nvPr>
        </p:nvSpPr>
        <p:spPr/>
        <p:txBody>
          <a:bodyPr/>
          <a:lstStyle/>
          <a:p>
            <a:r>
              <a:rPr kumimoji="1" lang="en-US" altLang="ja-JP" dirty="0"/>
              <a:t>Bayes</a:t>
            </a:r>
            <a:r>
              <a:rPr kumimoji="1" lang="ja-JP" altLang="en-US"/>
              <a:t>推定の結果</a:t>
            </a:r>
            <a:r>
              <a:rPr kumimoji="1" lang="en-US" altLang="ja-JP" dirty="0"/>
              <a:t>(</a:t>
            </a:r>
            <a:r>
              <a:rPr kumimoji="1" lang="ja-JP" altLang="en-US"/>
              <a:t>自転車</a:t>
            </a:r>
            <a:r>
              <a:rPr kumimoji="1" lang="en-US" altLang="ja-JP" dirty="0"/>
              <a:t>)</a:t>
            </a:r>
            <a:endParaRPr kumimoji="1" lang="ja-JP" altLang="en-US"/>
          </a:p>
        </p:txBody>
      </p:sp>
    </p:spTree>
    <p:extLst>
      <p:ext uri="{BB962C8B-B14F-4D97-AF65-F5344CB8AC3E}">
        <p14:creationId xmlns:p14="http://schemas.microsoft.com/office/powerpoint/2010/main" val="377706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C395EC1-26B3-1B4E-9F54-36A00072116E}"/>
              </a:ext>
            </a:extLst>
          </p:cNvPr>
          <p:cNvSpPr>
            <a:spLocks noGrp="1"/>
          </p:cNvSpPr>
          <p:nvPr>
            <p:ph type="title"/>
          </p:nvPr>
        </p:nvSpPr>
        <p:spPr/>
        <p:txBody>
          <a:bodyPr/>
          <a:lstStyle/>
          <a:p>
            <a:r>
              <a:rPr kumimoji="1" lang="en-US" altLang="ja-JP" dirty="0"/>
              <a:t>Winner-Hunt</a:t>
            </a:r>
            <a:r>
              <a:rPr kumimoji="1" lang="ja-JP" altLang="en-US"/>
              <a:t>法の結果</a:t>
            </a:r>
            <a:r>
              <a:rPr kumimoji="1" lang="en-US" altLang="ja-JP" dirty="0"/>
              <a:t>(</a:t>
            </a:r>
            <a:r>
              <a:rPr kumimoji="1" lang="ja-JP" altLang="en-US"/>
              <a:t>自転車</a:t>
            </a:r>
            <a:r>
              <a:rPr kumimoji="1" lang="en-US" altLang="ja-JP" dirty="0"/>
              <a:t>)</a:t>
            </a:r>
            <a:endParaRPr kumimoji="1" lang="ja-JP" altLang="en-US"/>
          </a:p>
        </p:txBody>
      </p:sp>
      <p:sp>
        <p:nvSpPr>
          <p:cNvPr id="4" name="スライド番号プレースホルダー 3">
            <a:extLst>
              <a:ext uri="{FF2B5EF4-FFF2-40B4-BE49-F238E27FC236}">
                <a16:creationId xmlns:a16="http://schemas.microsoft.com/office/drawing/2014/main" id="{0F4685A9-2708-9543-B4E0-3867CC4EB805}"/>
              </a:ext>
            </a:extLst>
          </p:cNvPr>
          <p:cNvSpPr>
            <a:spLocks noGrp="1"/>
          </p:cNvSpPr>
          <p:nvPr>
            <p:ph type="sldNum" sz="quarter" idx="12"/>
          </p:nvPr>
        </p:nvSpPr>
        <p:spPr/>
        <p:txBody>
          <a:bodyPr/>
          <a:lstStyle/>
          <a:p>
            <a:fld id="{A5AB49FF-2138-0D40-BA46-8BC87A93AD65}" type="slidenum">
              <a:rPr kumimoji="1" lang="ja-JP" altLang="en-US" smtClean="0"/>
              <a:t>31</a:t>
            </a:fld>
            <a:endParaRPr kumimoji="1" lang="ja-JP" altLang="en-US"/>
          </a:p>
        </p:txBody>
      </p:sp>
      <p:pic>
        <p:nvPicPr>
          <p:cNvPr id="6" name="図 5">
            <a:extLst>
              <a:ext uri="{FF2B5EF4-FFF2-40B4-BE49-F238E27FC236}">
                <a16:creationId xmlns:a16="http://schemas.microsoft.com/office/drawing/2014/main" id="{48DDBC1A-8596-1248-8F18-7AEC5328F2A3}"/>
              </a:ext>
            </a:extLst>
          </p:cNvPr>
          <p:cNvPicPr>
            <a:picLocks noChangeAspect="1"/>
          </p:cNvPicPr>
          <p:nvPr/>
        </p:nvPicPr>
        <p:blipFill>
          <a:blip r:embed="rId3"/>
          <a:stretch>
            <a:fillRect/>
          </a:stretch>
        </p:blipFill>
        <p:spPr>
          <a:xfrm>
            <a:off x="2534653" y="1515979"/>
            <a:ext cx="7122694" cy="5342021"/>
          </a:xfrm>
          <a:prstGeom prst="rect">
            <a:avLst/>
          </a:prstGeom>
        </p:spPr>
      </p:pic>
    </p:spTree>
    <p:extLst>
      <p:ext uri="{BB962C8B-B14F-4D97-AF65-F5344CB8AC3E}">
        <p14:creationId xmlns:p14="http://schemas.microsoft.com/office/powerpoint/2010/main" val="106314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0BBD53CF-2125-144C-A88B-9388AFDEFE52}"/>
              </a:ext>
            </a:extLst>
          </p:cNvPr>
          <p:cNvPicPr>
            <a:picLocks noGrp="1" noChangeAspect="1"/>
          </p:cNvPicPr>
          <p:nvPr>
            <p:ph idx="1"/>
          </p:nvPr>
        </p:nvPicPr>
        <p:blipFill>
          <a:blip r:embed="rId3"/>
          <a:stretch>
            <a:fillRect/>
          </a:stretch>
        </p:blipFill>
        <p:spPr>
          <a:xfrm>
            <a:off x="7124701" y="365125"/>
            <a:ext cx="4229099" cy="3171825"/>
          </a:xfrm>
        </p:spPr>
      </p:pic>
      <p:sp>
        <p:nvSpPr>
          <p:cNvPr id="4" name="スライド番号プレースホルダー 3">
            <a:extLst>
              <a:ext uri="{FF2B5EF4-FFF2-40B4-BE49-F238E27FC236}">
                <a16:creationId xmlns:a16="http://schemas.microsoft.com/office/drawing/2014/main" id="{D04A44AB-6D2E-314A-AB73-F64423398637}"/>
              </a:ext>
            </a:extLst>
          </p:cNvPr>
          <p:cNvSpPr>
            <a:spLocks noGrp="1"/>
          </p:cNvSpPr>
          <p:nvPr>
            <p:ph type="sldNum" sz="quarter" idx="12"/>
          </p:nvPr>
        </p:nvSpPr>
        <p:spPr/>
        <p:txBody>
          <a:bodyPr/>
          <a:lstStyle/>
          <a:p>
            <a:fld id="{A5AB49FF-2138-0D40-BA46-8BC87A93AD65}" type="slidenum">
              <a:rPr kumimoji="1" lang="ja-JP" altLang="en-US" smtClean="0"/>
              <a:t>32</a:t>
            </a:fld>
            <a:endParaRPr kumimoji="1" lang="ja-JP" altLang="en-US"/>
          </a:p>
        </p:txBody>
      </p:sp>
      <p:pic>
        <p:nvPicPr>
          <p:cNvPr id="10" name="図 9">
            <a:extLst>
              <a:ext uri="{FF2B5EF4-FFF2-40B4-BE49-F238E27FC236}">
                <a16:creationId xmlns:a16="http://schemas.microsoft.com/office/drawing/2014/main" id="{E5DF525D-A9F4-FE4C-8D3E-DBEF0E9B4936}"/>
              </a:ext>
            </a:extLst>
          </p:cNvPr>
          <p:cNvPicPr>
            <a:picLocks noChangeAspect="1"/>
          </p:cNvPicPr>
          <p:nvPr/>
        </p:nvPicPr>
        <p:blipFill>
          <a:blip r:embed="rId4"/>
          <a:stretch>
            <a:fillRect/>
          </a:stretch>
        </p:blipFill>
        <p:spPr>
          <a:xfrm>
            <a:off x="838200" y="365125"/>
            <a:ext cx="4229101" cy="3171825"/>
          </a:xfrm>
          <a:prstGeom prst="rect">
            <a:avLst/>
          </a:prstGeom>
        </p:spPr>
      </p:pic>
      <p:pic>
        <p:nvPicPr>
          <p:cNvPr id="12" name="図 11">
            <a:extLst>
              <a:ext uri="{FF2B5EF4-FFF2-40B4-BE49-F238E27FC236}">
                <a16:creationId xmlns:a16="http://schemas.microsoft.com/office/drawing/2014/main" id="{65F3166D-B5B7-3D42-837A-CAC42F99F541}"/>
              </a:ext>
            </a:extLst>
          </p:cNvPr>
          <p:cNvPicPr>
            <a:picLocks noChangeAspect="1"/>
          </p:cNvPicPr>
          <p:nvPr/>
        </p:nvPicPr>
        <p:blipFill>
          <a:blip r:embed="rId5"/>
          <a:stretch>
            <a:fillRect/>
          </a:stretch>
        </p:blipFill>
        <p:spPr>
          <a:xfrm>
            <a:off x="7124700" y="3686175"/>
            <a:ext cx="4229099" cy="3171825"/>
          </a:xfrm>
          <a:prstGeom prst="rect">
            <a:avLst/>
          </a:prstGeom>
        </p:spPr>
      </p:pic>
      <p:pic>
        <p:nvPicPr>
          <p:cNvPr id="8" name="図 7">
            <a:extLst>
              <a:ext uri="{FF2B5EF4-FFF2-40B4-BE49-F238E27FC236}">
                <a16:creationId xmlns:a16="http://schemas.microsoft.com/office/drawing/2014/main" id="{C2990EF1-8E0C-174C-83B8-9281BACEDA19}"/>
              </a:ext>
            </a:extLst>
          </p:cNvPr>
          <p:cNvPicPr>
            <a:picLocks noChangeAspect="1"/>
          </p:cNvPicPr>
          <p:nvPr/>
        </p:nvPicPr>
        <p:blipFill>
          <a:blip r:embed="rId6"/>
          <a:stretch>
            <a:fillRect/>
          </a:stretch>
        </p:blipFill>
        <p:spPr>
          <a:xfrm>
            <a:off x="838200" y="3686174"/>
            <a:ext cx="4229101" cy="3171826"/>
          </a:xfrm>
          <a:prstGeom prst="rect">
            <a:avLst/>
          </a:prstGeom>
        </p:spPr>
      </p:pic>
      <p:pic>
        <p:nvPicPr>
          <p:cNvPr id="14" name="図 13">
            <a:extLst>
              <a:ext uri="{FF2B5EF4-FFF2-40B4-BE49-F238E27FC236}">
                <a16:creationId xmlns:a16="http://schemas.microsoft.com/office/drawing/2014/main" id="{B45AFCAE-C298-544F-94B0-AF394C3B6EAF}"/>
              </a:ext>
            </a:extLst>
          </p:cNvPr>
          <p:cNvPicPr>
            <a:picLocks noChangeAspect="1"/>
          </p:cNvPicPr>
          <p:nvPr/>
        </p:nvPicPr>
        <p:blipFill>
          <a:blip r:embed="rId7"/>
          <a:stretch>
            <a:fillRect/>
          </a:stretch>
        </p:blipFill>
        <p:spPr>
          <a:xfrm>
            <a:off x="5000012" y="2866914"/>
            <a:ext cx="2191975" cy="1340072"/>
          </a:xfrm>
          <a:prstGeom prst="rect">
            <a:avLst/>
          </a:prstGeom>
        </p:spPr>
      </p:pic>
      <p:cxnSp>
        <p:nvCxnSpPr>
          <p:cNvPr id="16" name="直線コネクタ 15">
            <a:extLst>
              <a:ext uri="{FF2B5EF4-FFF2-40B4-BE49-F238E27FC236}">
                <a16:creationId xmlns:a16="http://schemas.microsoft.com/office/drawing/2014/main" id="{66BDA873-444C-AE45-8656-95A446B08C8B}"/>
              </a:ext>
            </a:extLst>
          </p:cNvPr>
          <p:cNvCxnSpPr/>
          <p:nvPr/>
        </p:nvCxnSpPr>
        <p:spPr>
          <a:xfrm>
            <a:off x="4925367" y="3868615"/>
            <a:ext cx="234126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9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60D79D-78C5-7C41-B892-20ECCB35DD84}"/>
              </a:ext>
            </a:extLst>
          </p:cNvPr>
          <p:cNvSpPr>
            <a:spLocks noGrp="1"/>
          </p:cNvSpPr>
          <p:nvPr>
            <p:ph type="title"/>
          </p:nvPr>
        </p:nvSpPr>
        <p:spPr/>
        <p:txBody>
          <a:bodyPr/>
          <a:lstStyle/>
          <a:p>
            <a:r>
              <a:rPr lang="ja-JP" altLang="en-US"/>
              <a:t>射法投射における</a:t>
            </a:r>
            <a:r>
              <a:rPr lang="fr-FR" altLang="ja-JP" dirty="0"/>
              <a:t>Bayes</a:t>
            </a:r>
            <a:r>
              <a:rPr lang="ja-JP" altLang="en-US"/>
              <a:t>統計</a:t>
            </a:r>
            <a:endParaRPr kumimoji="1" lang="ja-JP" altLang="en-US"/>
          </a:p>
        </p:txBody>
      </p:sp>
      <p:pic>
        <p:nvPicPr>
          <p:cNvPr id="5" name="コンテンツ プレースホルダー 4">
            <a:extLst>
              <a:ext uri="{FF2B5EF4-FFF2-40B4-BE49-F238E27FC236}">
                <a16:creationId xmlns:a16="http://schemas.microsoft.com/office/drawing/2014/main" id="{1A76F63A-5D50-254A-B6FE-08C875585C90}"/>
              </a:ext>
            </a:extLst>
          </p:cNvPr>
          <p:cNvPicPr>
            <a:picLocks noGrp="1" noChangeAspect="1"/>
          </p:cNvPicPr>
          <p:nvPr>
            <p:ph sz="half" idx="2"/>
          </p:nvPr>
        </p:nvPicPr>
        <p:blipFill>
          <a:blip r:embed="rId3"/>
          <a:stretch>
            <a:fillRect/>
          </a:stretch>
        </p:blipFill>
        <p:spPr>
          <a:xfrm>
            <a:off x="277839" y="3796684"/>
            <a:ext cx="4275566" cy="2684105"/>
          </a:xfrm>
        </p:spPr>
      </p:pic>
      <p:sp>
        <p:nvSpPr>
          <p:cNvPr id="9" name="コンテンツ プレースホルダー 8">
            <a:extLst>
              <a:ext uri="{FF2B5EF4-FFF2-40B4-BE49-F238E27FC236}">
                <a16:creationId xmlns:a16="http://schemas.microsoft.com/office/drawing/2014/main" id="{82207149-FC8C-F147-A2F3-A73BE9B86A38}"/>
              </a:ext>
            </a:extLst>
          </p:cNvPr>
          <p:cNvSpPr>
            <a:spLocks noGrp="1"/>
          </p:cNvSpPr>
          <p:nvPr>
            <p:ph sz="quarter" idx="4"/>
          </p:nvPr>
        </p:nvSpPr>
        <p:spPr>
          <a:xfrm>
            <a:off x="839788" y="1690688"/>
            <a:ext cx="10515600" cy="3684588"/>
          </a:xfrm>
        </p:spPr>
        <p:txBody>
          <a:bodyPr>
            <a:normAutofit/>
          </a:bodyPr>
          <a:lstStyle/>
          <a:p>
            <a:r>
              <a:rPr lang="ja-JP" altLang="ja-JP">
                <a:solidFill>
                  <a:prstClr val="black"/>
                </a:solidFill>
              </a:rPr>
              <a:t>実際に</a:t>
            </a:r>
            <a:r>
              <a:rPr lang="en-US" altLang="ja-JP" dirty="0">
                <a:solidFill>
                  <a:prstClr val="black"/>
                </a:solidFill>
              </a:rPr>
              <a:t>2</a:t>
            </a:r>
            <a:r>
              <a:rPr lang="ja-JP" altLang="ja-JP">
                <a:solidFill>
                  <a:prstClr val="black"/>
                </a:solidFill>
              </a:rPr>
              <a:t>重スリットの誤差を計算する前に、想定している方法が使用できるかどうかを確かめたい</a:t>
            </a:r>
            <a:endParaRPr lang="en-US" altLang="ja-JP" dirty="0">
              <a:solidFill>
                <a:prstClr val="black"/>
              </a:solidFill>
            </a:endParaRPr>
          </a:p>
          <a:p>
            <a:r>
              <a:rPr lang="ja-JP" altLang="ja-JP">
                <a:solidFill>
                  <a:prstClr val="black"/>
                </a:solidFill>
              </a:rPr>
              <a:t>図のような射法投射を考えた。初速度を</a:t>
            </a:r>
            <a:r>
              <a:rPr lang="en-US" altLang="ja-JP" dirty="0">
                <a:solidFill>
                  <a:prstClr val="black"/>
                </a:solidFill>
              </a:rPr>
              <a:t>v[m/s],</a:t>
            </a:r>
            <a:r>
              <a:rPr lang="ja-JP" altLang="ja-JP">
                <a:solidFill>
                  <a:prstClr val="black"/>
                </a:solidFill>
              </a:rPr>
              <a:t>地平線からθ</a:t>
            </a:r>
            <a:r>
              <a:rPr lang="en-US" altLang="ja-JP" dirty="0">
                <a:solidFill>
                  <a:prstClr val="black"/>
                </a:solidFill>
              </a:rPr>
              <a:t>[</a:t>
            </a:r>
            <a:r>
              <a:rPr lang="ja-JP" altLang="ja-JP">
                <a:solidFill>
                  <a:prstClr val="black"/>
                </a:solidFill>
              </a:rPr>
              <a:t>°</a:t>
            </a:r>
            <a:r>
              <a:rPr lang="en-US" altLang="ja-JP" dirty="0">
                <a:solidFill>
                  <a:prstClr val="black"/>
                </a:solidFill>
              </a:rPr>
              <a:t>]</a:t>
            </a:r>
            <a:r>
              <a:rPr lang="ja-JP" altLang="ja-JP">
                <a:solidFill>
                  <a:prstClr val="black"/>
                </a:solidFill>
              </a:rPr>
              <a:t>の角度をつけて、ボールを投げたとする。</a:t>
            </a:r>
            <a:endParaRPr lang="en-US" altLang="ja-JP" dirty="0"/>
          </a:p>
          <a:p>
            <a:pPr marL="0" indent="0">
              <a:buNone/>
            </a:pPr>
            <a:endParaRPr kumimoji="1" lang="ja-JP" altLang="en-US"/>
          </a:p>
        </p:txBody>
      </p:sp>
      <p:pic>
        <p:nvPicPr>
          <p:cNvPr id="10" name="図 9">
            <a:extLst>
              <a:ext uri="{FF2B5EF4-FFF2-40B4-BE49-F238E27FC236}">
                <a16:creationId xmlns:a16="http://schemas.microsoft.com/office/drawing/2014/main" id="{6C45ACAF-E0C6-2F44-8175-E1820601CD85}"/>
              </a:ext>
            </a:extLst>
          </p:cNvPr>
          <p:cNvPicPr>
            <a:picLocks noChangeAspect="1"/>
          </p:cNvPicPr>
          <p:nvPr/>
        </p:nvPicPr>
        <p:blipFill>
          <a:blip r:embed="rId4"/>
          <a:stretch>
            <a:fillRect/>
          </a:stretch>
        </p:blipFill>
        <p:spPr>
          <a:xfrm>
            <a:off x="4553405" y="3460496"/>
            <a:ext cx="4559300" cy="3419475"/>
          </a:xfrm>
          <a:prstGeom prst="rect">
            <a:avLst/>
          </a:prstGeom>
        </p:spPr>
      </p:pic>
      <p:pic>
        <p:nvPicPr>
          <p:cNvPr id="11" name="図 10">
            <a:extLst>
              <a:ext uri="{FF2B5EF4-FFF2-40B4-BE49-F238E27FC236}">
                <a16:creationId xmlns:a16="http://schemas.microsoft.com/office/drawing/2014/main" id="{C5F8F9B0-466E-A349-A9B8-C0848DE72569}"/>
              </a:ext>
            </a:extLst>
          </p:cNvPr>
          <p:cNvPicPr>
            <a:picLocks noChangeAspect="1"/>
          </p:cNvPicPr>
          <p:nvPr/>
        </p:nvPicPr>
        <p:blipFill>
          <a:blip r:embed="rId5"/>
          <a:stretch>
            <a:fillRect/>
          </a:stretch>
        </p:blipFill>
        <p:spPr>
          <a:xfrm>
            <a:off x="8759035" y="4003589"/>
            <a:ext cx="3596335" cy="2697250"/>
          </a:xfrm>
          <a:prstGeom prst="rect">
            <a:avLst/>
          </a:prstGeom>
        </p:spPr>
      </p:pic>
      <p:sp>
        <p:nvSpPr>
          <p:cNvPr id="3" name="スライド番号プレースホルダー 2">
            <a:extLst>
              <a:ext uri="{FF2B5EF4-FFF2-40B4-BE49-F238E27FC236}">
                <a16:creationId xmlns:a16="http://schemas.microsoft.com/office/drawing/2014/main" id="{FF88D466-6A8F-D149-A4DE-51A45C20B8BC}"/>
              </a:ext>
            </a:extLst>
          </p:cNvPr>
          <p:cNvSpPr>
            <a:spLocks noGrp="1"/>
          </p:cNvSpPr>
          <p:nvPr>
            <p:ph type="sldNum" sz="quarter" idx="12"/>
          </p:nvPr>
        </p:nvSpPr>
        <p:spPr/>
        <p:txBody>
          <a:bodyPr/>
          <a:lstStyle/>
          <a:p>
            <a:fld id="{A5AB49FF-2138-0D40-BA46-8BC87A93AD65}" type="slidenum">
              <a:rPr kumimoji="1" lang="ja-JP" altLang="en-US" smtClean="0"/>
              <a:t>33</a:t>
            </a:fld>
            <a:endParaRPr kumimoji="1" lang="ja-JP" altLang="en-US"/>
          </a:p>
        </p:txBody>
      </p:sp>
    </p:spTree>
    <p:extLst>
      <p:ext uri="{BB962C8B-B14F-4D97-AF65-F5344CB8AC3E}">
        <p14:creationId xmlns:p14="http://schemas.microsoft.com/office/powerpoint/2010/main" val="4064098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BBD62FA-552A-424C-81DE-84270545AE9A}"/>
              </a:ext>
            </a:extLst>
          </p:cNvPr>
          <p:cNvSpPr>
            <a:spLocks noGrp="1"/>
          </p:cNvSpPr>
          <p:nvPr>
            <p:ph type="title"/>
          </p:nvPr>
        </p:nvSpPr>
        <p:spPr/>
        <p:txBody>
          <a:bodyPr/>
          <a:lstStyle/>
          <a:p>
            <a:r>
              <a:rPr lang="ja-JP" altLang="en-US"/>
              <a:t>射法投射における</a:t>
            </a:r>
            <a:r>
              <a:rPr lang="fr-FR" altLang="ja-JP" dirty="0"/>
              <a:t>Bayes</a:t>
            </a:r>
            <a:r>
              <a:rPr lang="ja-JP" altLang="en-US"/>
              <a:t>統計の結果</a:t>
            </a:r>
            <a:endParaRPr kumimoji="1" lang="ja-JP" altLang="en-US"/>
          </a:p>
        </p:txBody>
      </p:sp>
      <p:sp>
        <p:nvSpPr>
          <p:cNvPr id="8" name="コンテンツ プレースホルダー 7">
            <a:extLst>
              <a:ext uri="{FF2B5EF4-FFF2-40B4-BE49-F238E27FC236}">
                <a16:creationId xmlns:a16="http://schemas.microsoft.com/office/drawing/2014/main" id="{6E00E10F-6E72-4D4D-9A4E-A8C375A630EA}"/>
              </a:ext>
            </a:extLst>
          </p:cNvPr>
          <p:cNvSpPr>
            <a:spLocks noGrp="1"/>
          </p:cNvSpPr>
          <p:nvPr>
            <p:ph idx="1"/>
          </p:nvPr>
        </p:nvSpPr>
        <p:spPr/>
        <p:txBody>
          <a:bodyPr/>
          <a:lstStyle/>
          <a:p>
            <a:r>
              <a:rPr lang="ja-JP" altLang="en-US"/>
              <a:t>射法投射における</a:t>
            </a:r>
            <a:r>
              <a:rPr lang="en-US" altLang="ja-JP" dirty="0"/>
              <a:t>Bayes</a:t>
            </a:r>
            <a:r>
              <a:rPr lang="ja-JP" altLang="en-US"/>
              <a:t>統計の失敗から、</a:t>
            </a:r>
            <a:r>
              <a:rPr lang="en-US" altLang="ja-JP" dirty="0"/>
              <a:t>1</a:t>
            </a:r>
            <a:r>
              <a:rPr lang="ja-JP" altLang="en-US"/>
              <a:t>次元から</a:t>
            </a:r>
            <a:r>
              <a:rPr lang="en-US" altLang="ja-JP" dirty="0"/>
              <a:t>2</a:t>
            </a:r>
            <a:r>
              <a:rPr lang="ja-JP" altLang="en-US"/>
              <a:t>次元への</a:t>
            </a:r>
            <a:r>
              <a:rPr lang="en-US" altLang="ja-JP" dirty="0"/>
              <a:t>Bayes</a:t>
            </a:r>
            <a:r>
              <a:rPr lang="ja-JP" altLang="en-US"/>
              <a:t>推定は難しいとわかった</a:t>
            </a:r>
            <a:endParaRPr lang="en-US" altLang="ja-JP" dirty="0"/>
          </a:p>
          <a:p>
            <a:endParaRPr kumimoji="1" lang="ja-JP" altLang="en-US"/>
          </a:p>
        </p:txBody>
      </p:sp>
      <p:sp>
        <p:nvSpPr>
          <p:cNvPr id="2" name="スライド番号プレースホルダー 1">
            <a:extLst>
              <a:ext uri="{FF2B5EF4-FFF2-40B4-BE49-F238E27FC236}">
                <a16:creationId xmlns:a16="http://schemas.microsoft.com/office/drawing/2014/main" id="{C155DDF8-DC28-B64E-AB79-967F7C8760AD}"/>
              </a:ext>
            </a:extLst>
          </p:cNvPr>
          <p:cNvSpPr>
            <a:spLocks noGrp="1"/>
          </p:cNvSpPr>
          <p:nvPr>
            <p:ph type="sldNum" sz="quarter" idx="12"/>
          </p:nvPr>
        </p:nvSpPr>
        <p:spPr/>
        <p:txBody>
          <a:bodyPr/>
          <a:lstStyle/>
          <a:p>
            <a:fld id="{A5AB49FF-2138-0D40-BA46-8BC87A93AD65}" type="slidenum">
              <a:rPr kumimoji="1" lang="ja-JP" altLang="en-US" smtClean="0"/>
              <a:t>34</a:t>
            </a:fld>
            <a:endParaRPr kumimoji="1" lang="ja-JP" altLang="en-US"/>
          </a:p>
        </p:txBody>
      </p:sp>
    </p:spTree>
    <p:extLst>
      <p:ext uri="{BB962C8B-B14F-4D97-AF65-F5344CB8AC3E}">
        <p14:creationId xmlns:p14="http://schemas.microsoft.com/office/powerpoint/2010/main" val="38858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07E57-D8CC-D741-9972-0FAABE1CC22A}"/>
              </a:ext>
            </a:extLst>
          </p:cNvPr>
          <p:cNvSpPr>
            <a:spLocks noGrp="1"/>
          </p:cNvSpPr>
          <p:nvPr>
            <p:ph type="title"/>
          </p:nvPr>
        </p:nvSpPr>
        <p:spPr/>
        <p:txBody>
          <a:bodyPr/>
          <a:lstStyle/>
          <a:p>
            <a:r>
              <a:rPr kumimoji="1" lang="ja-JP" altLang="en-US"/>
              <a:t>研究背景</a:t>
            </a:r>
          </a:p>
        </p:txBody>
      </p:sp>
      <p:sp>
        <p:nvSpPr>
          <p:cNvPr id="3" name="コンテンツ プレースホルダー 2">
            <a:extLst>
              <a:ext uri="{FF2B5EF4-FFF2-40B4-BE49-F238E27FC236}">
                <a16:creationId xmlns:a16="http://schemas.microsoft.com/office/drawing/2014/main" id="{1C4C6DDF-A10E-2741-B208-9A8395B1FFF4}"/>
              </a:ext>
            </a:extLst>
          </p:cNvPr>
          <p:cNvSpPr>
            <a:spLocks noGrp="1"/>
          </p:cNvSpPr>
          <p:nvPr>
            <p:ph idx="1"/>
          </p:nvPr>
        </p:nvSpPr>
        <p:spPr>
          <a:xfrm>
            <a:off x="838200" y="1530626"/>
            <a:ext cx="10515600" cy="4646337"/>
          </a:xfrm>
        </p:spPr>
        <p:txBody>
          <a:bodyPr/>
          <a:lstStyle/>
          <a:p>
            <a:pPr marL="0" indent="0">
              <a:buNone/>
            </a:pPr>
            <a:r>
              <a:rPr kumimoji="1" lang="ja-JP" altLang="en-US"/>
              <a:t>理想的でない環境や、よくわかっていない不定性が残った状態で実験をやらざるを得ない場合がある</a:t>
            </a:r>
            <a:endParaRPr kumimoji="1" lang="en-US" altLang="ja-JP" dirty="0"/>
          </a:p>
          <a:p>
            <a:pPr marL="0" indent="0">
              <a:buNone/>
            </a:pPr>
            <a:endParaRPr lang="en-US" altLang="ja-JP" dirty="0"/>
          </a:p>
          <a:p>
            <a:pPr marL="0" indent="0">
              <a:buNone/>
            </a:pPr>
            <a:r>
              <a:rPr kumimoji="1" lang="ja-JP" altLang="en-US"/>
              <a:t>⇨観測したデータに系統誤差による影響がどのくらい含まれているかを評価したい</a:t>
            </a:r>
            <a:endParaRPr kumimoji="1" lang="en-US" altLang="ja-JP" dirty="0"/>
          </a:p>
          <a:p>
            <a:pPr marL="0" indent="0">
              <a:buNone/>
            </a:pPr>
            <a:endParaRPr lang="en-US" altLang="ja-JP" dirty="0"/>
          </a:p>
          <a:p>
            <a:pPr marL="0" indent="0">
              <a:buNone/>
            </a:pPr>
            <a:r>
              <a:rPr lang="ja-JP" altLang="en-US"/>
              <a:t>前提：測定結果の予測が立つ</a:t>
            </a:r>
            <a:endParaRPr lang="en-US" altLang="ja-JP" dirty="0"/>
          </a:p>
          <a:p>
            <a:pPr marL="0" indent="0">
              <a:buNone/>
            </a:pPr>
            <a:r>
              <a:rPr lang="en-US" altLang="ja-JP" dirty="0"/>
              <a:t>	 </a:t>
            </a:r>
            <a:r>
              <a:rPr lang="ja-JP" altLang="en-US"/>
              <a:t>現象と実験環境をモデル化できる</a:t>
            </a:r>
            <a:endParaRPr lang="en-US" altLang="ja-JP" dirty="0"/>
          </a:p>
          <a:p>
            <a:pPr marL="0" indent="0">
              <a:buNone/>
            </a:pPr>
            <a:endParaRPr kumimoji="1" lang="en-US" altLang="ja-JP" dirty="0"/>
          </a:p>
          <a:p>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2AAFB642-B9BF-D94B-972F-9328048FEC71}"/>
              </a:ext>
            </a:extLst>
          </p:cNvPr>
          <p:cNvSpPr>
            <a:spLocks noGrp="1"/>
          </p:cNvSpPr>
          <p:nvPr>
            <p:ph type="sldNum" sz="quarter" idx="12"/>
          </p:nvPr>
        </p:nvSpPr>
        <p:spPr/>
        <p:txBody>
          <a:bodyPr/>
          <a:lstStyle/>
          <a:p>
            <a:fld id="{A5AB49FF-2138-0D40-BA46-8BC87A93AD65}" type="slidenum">
              <a:rPr kumimoji="1" lang="ja-JP" altLang="en-US" smtClean="0"/>
              <a:t>3</a:t>
            </a:fld>
            <a:endParaRPr kumimoji="1" lang="ja-JP" altLang="en-US"/>
          </a:p>
        </p:txBody>
      </p:sp>
    </p:spTree>
    <p:extLst>
      <p:ext uri="{BB962C8B-B14F-4D97-AF65-F5344CB8AC3E}">
        <p14:creationId xmlns:p14="http://schemas.microsoft.com/office/powerpoint/2010/main" val="194109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D6A429A-565E-A046-99D6-F4E72D204CAF}"/>
              </a:ext>
            </a:extLst>
          </p:cNvPr>
          <p:cNvSpPr>
            <a:spLocks noGrp="1"/>
          </p:cNvSpPr>
          <p:nvPr>
            <p:ph type="title"/>
          </p:nvPr>
        </p:nvSpPr>
        <p:spPr/>
        <p:txBody>
          <a:bodyPr/>
          <a:lstStyle/>
          <a:p>
            <a:r>
              <a:rPr kumimoji="1" lang="en-US" altLang="ja-JP" dirty="0"/>
              <a:t>2</a:t>
            </a:r>
            <a:r>
              <a:rPr kumimoji="1" lang="ja-JP" altLang="en-US"/>
              <a:t>重スリット実験</a:t>
            </a:r>
          </a:p>
        </p:txBody>
      </p:sp>
      <p:sp>
        <p:nvSpPr>
          <p:cNvPr id="5" name="テキスト プレースホルダー 4">
            <a:extLst>
              <a:ext uri="{FF2B5EF4-FFF2-40B4-BE49-F238E27FC236}">
                <a16:creationId xmlns:a16="http://schemas.microsoft.com/office/drawing/2014/main" id="{8E271E10-9D44-4C4F-A99F-D7AF035530C0}"/>
              </a:ext>
            </a:extLst>
          </p:cNvPr>
          <p:cNvSpPr>
            <a:spLocks noGrp="1"/>
          </p:cNvSpPr>
          <p:nvPr>
            <p:ph type="body"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id="{D7540EBF-2938-EC49-A437-783ED89179D3}"/>
              </a:ext>
            </a:extLst>
          </p:cNvPr>
          <p:cNvSpPr>
            <a:spLocks noGrp="1"/>
          </p:cNvSpPr>
          <p:nvPr>
            <p:ph type="sldNum" sz="quarter" idx="12"/>
          </p:nvPr>
        </p:nvSpPr>
        <p:spPr/>
        <p:txBody>
          <a:bodyPr/>
          <a:lstStyle/>
          <a:p>
            <a:fld id="{A5AB49FF-2138-0D40-BA46-8BC87A93AD65}" type="slidenum">
              <a:rPr kumimoji="1" lang="ja-JP" altLang="en-US" smtClean="0"/>
              <a:t>4</a:t>
            </a:fld>
            <a:endParaRPr kumimoji="1" lang="ja-JP" altLang="en-US"/>
          </a:p>
        </p:txBody>
      </p:sp>
    </p:spTree>
    <p:extLst>
      <p:ext uri="{BB962C8B-B14F-4D97-AF65-F5344CB8AC3E}">
        <p14:creationId xmlns:p14="http://schemas.microsoft.com/office/powerpoint/2010/main" val="306271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57051C3-E85F-5C4D-8BE5-DC7714C1FAAA}"/>
              </a:ext>
            </a:extLst>
          </p:cNvPr>
          <p:cNvPicPr>
            <a:picLocks noChangeAspect="1"/>
          </p:cNvPicPr>
          <p:nvPr/>
        </p:nvPicPr>
        <p:blipFill>
          <a:blip r:embed="rId3"/>
          <a:stretch>
            <a:fillRect/>
          </a:stretch>
        </p:blipFill>
        <p:spPr>
          <a:xfrm rot="5400000">
            <a:off x="6192000" y="4356000"/>
            <a:ext cx="2274830" cy="2279852"/>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13EDFB0-A89A-954E-A5F4-C3BBFF5528F7}"/>
                  </a:ext>
                </a:extLst>
              </p:cNvPr>
              <p:cNvSpPr txBox="1"/>
              <p:nvPr/>
            </p:nvSpPr>
            <p:spPr>
              <a:xfrm>
                <a:off x="8864301" y="7145252"/>
                <a:ext cx="2784774" cy="2541978"/>
              </a:xfrm>
              <a:prstGeom prst="rect">
                <a:avLst/>
              </a:prstGeom>
              <a:noFill/>
            </p:spPr>
            <p:txBody>
              <a:bodyPr wrap="square" rtlCol="0">
                <a:spAutoFit/>
              </a:bodyPr>
              <a:lstStyle/>
              <a:p>
                <a:r>
                  <a:rPr lang="en-US" altLang="ja-JP" dirty="0"/>
                  <a:t>2</a:t>
                </a:r>
                <a:r>
                  <a:rPr lang="ja-JP" altLang="en-US"/>
                  <a:t>本の長いスリットの幅</a:t>
                </a:r>
                <a:r>
                  <a:rPr lang="en-US" altLang="ja-JP" dirty="0"/>
                  <a:t>b,</a:t>
                </a:r>
                <a:r>
                  <a:rPr lang="ja-JP" altLang="en-US"/>
                  <a:t>中心間隔</a:t>
                </a:r>
                <a:r>
                  <a:rPr lang="en-US" altLang="ja-JP" dirty="0"/>
                  <a:t>a</a:t>
                </a:r>
                <a:r>
                  <a:rPr lang="ja-JP" altLang="en-US"/>
                  <a:t>とする。</a:t>
                </a:r>
                <a:endParaRPr lang="en-US" altLang="ja-JP" dirty="0"/>
              </a:p>
              <a:p>
                <a14:m>
                  <m:oMath xmlns:m="http://schemas.openxmlformats.org/officeDocument/2006/math">
                    <m:r>
                      <a:rPr lang="en-US" altLang="ja-JP" i="1">
                        <a:latin typeface="Cambria Math" panose="02040503050406030204" pitchFamily="18" charset="0"/>
                        <a:ea typeface="Cambria Math" panose="02040503050406030204" pitchFamily="18" charset="0"/>
                      </a:rPr>
                      <m:t>𝛼</m:t>
                    </m:r>
                    <m:r>
                      <a:rPr lang="en-US" altLang="ja-JP" i="1">
                        <a:latin typeface="Cambria Math" panose="02040503050406030204" pitchFamily="18" charset="0"/>
                        <a:ea typeface="Cambria Math" panose="02040503050406030204" pitchFamily="18" charset="0"/>
                      </a:rPr>
                      <m:t>= </m:t>
                    </m:r>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𝑘𝑎𝑠𝑖𝑛</m:t>
                        </m:r>
                        <m:r>
                          <a:rPr lang="en-US" altLang="ja-JP" i="1">
                            <a:latin typeface="Cambria Math" panose="02040503050406030204" pitchFamily="18" charset="0"/>
                            <a:ea typeface="Cambria Math" panose="02040503050406030204" pitchFamily="18" charset="0"/>
                          </a:rPr>
                          <m:t>𝜃</m:t>
                        </m:r>
                      </m:num>
                      <m:den>
                        <m:r>
                          <a:rPr lang="en-US" altLang="ja-JP" i="1">
                            <a:latin typeface="Cambria Math" panose="02040503050406030204" pitchFamily="18" charset="0"/>
                            <a:ea typeface="Cambria Math" panose="02040503050406030204" pitchFamily="18" charset="0"/>
                          </a:rPr>
                          <m:t>2</m:t>
                        </m:r>
                      </m:den>
                    </m:f>
                  </m:oMath>
                </a14:m>
                <a:r>
                  <a:rPr lang="en-US" altLang="ja-JP" dirty="0"/>
                  <a:t>  , </a:t>
                </a:r>
                <a14:m>
                  <m:oMath xmlns:m="http://schemas.openxmlformats.org/officeDocument/2006/math">
                    <m:r>
                      <a:rPr lang="en-US" altLang="ja-JP" i="1">
                        <a:latin typeface="Cambria Math" panose="02040503050406030204" pitchFamily="18" charset="0"/>
                        <a:ea typeface="Cambria Math" panose="02040503050406030204" pitchFamily="18" charset="0"/>
                      </a:rPr>
                      <m:t>𝛽</m:t>
                    </m:r>
                    <m:r>
                      <a:rPr lang="en-US" altLang="ja-JP" i="1">
                        <a:latin typeface="Cambria Math" panose="02040503050406030204" pitchFamily="18" charset="0"/>
                        <a:ea typeface="Cambria Math" panose="02040503050406030204" pitchFamily="18" charset="0"/>
                      </a:rPr>
                      <m:t>=  </m:t>
                    </m:r>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𝑘𝑏𝑠𝑖𝑛</m:t>
                        </m:r>
                        <m:r>
                          <a:rPr lang="en-US" altLang="ja-JP" i="1">
                            <a:latin typeface="Cambria Math" panose="02040503050406030204" pitchFamily="18" charset="0"/>
                            <a:ea typeface="Cambria Math" panose="02040503050406030204" pitchFamily="18" charset="0"/>
                          </a:rPr>
                          <m:t>𝜃</m:t>
                        </m:r>
                      </m:num>
                      <m:den>
                        <m:r>
                          <a:rPr lang="en-US" altLang="ja-JP" i="1">
                            <a:latin typeface="Cambria Math" panose="02040503050406030204" pitchFamily="18" charset="0"/>
                            <a:ea typeface="Cambria Math" panose="02040503050406030204" pitchFamily="18" charset="0"/>
                          </a:rPr>
                          <m:t>2</m:t>
                        </m:r>
                      </m:den>
                    </m:f>
                  </m:oMath>
                </a14:m>
                <a:r>
                  <a:rPr lang="en-US" altLang="ja-JP" dirty="0"/>
                  <a:t> </a:t>
                </a:r>
              </a:p>
              <a:p>
                <a:endParaRPr lang="en-US" altLang="ja-JP" dirty="0"/>
              </a:p>
              <a:p>
                <a:r>
                  <a:rPr lang="ja-JP" altLang="en-US"/>
                  <a:t>強度</a:t>
                </a:r>
                <a:r>
                  <a:rPr lang="en-US" altLang="ja-JP" dirty="0"/>
                  <a:t>I(</a:t>
                </a:r>
                <a:r>
                  <a:rPr lang="en-US" altLang="ja-JP" dirty="0" err="1"/>
                  <a:t>θ</a:t>
                </a:r>
                <a:r>
                  <a:rPr lang="en-US" altLang="ja-JP" dirty="0"/>
                  <a:t>)</a:t>
                </a:r>
                <a:r>
                  <a:rPr lang="ja-JP" altLang="en-US"/>
                  <a:t>は</a:t>
                </a:r>
                <a:endParaRPr lang="en-US" altLang="ja-JP" dirty="0"/>
              </a:p>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ea typeface="Cambria Math" panose="02040503050406030204" pitchFamily="18" charset="0"/>
                            </a:rPr>
                            <m:t>𝜃</m:t>
                          </m:r>
                        </m:e>
                      </m:d>
                      <m:r>
                        <a:rPr lang="en-US" altLang="ja-JP" sz="2000" i="1">
                          <a:latin typeface="Cambria Math" panose="02040503050406030204" pitchFamily="18" charset="0"/>
                        </a:rPr>
                        <m:t>=4</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𝐼</m:t>
                          </m:r>
                        </m:e>
                        <m:sub>
                          <m:r>
                            <a:rPr lang="en-US" altLang="ja-JP" sz="2000" i="1">
                              <a:latin typeface="Cambria Math" panose="02040503050406030204" pitchFamily="18" charset="0"/>
                            </a:rPr>
                            <m:t>0</m:t>
                          </m:r>
                        </m:sub>
                      </m:sSub>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𝑠𝑖𝑛</m:t>
                              </m:r>
                              <m:r>
                                <a:rPr lang="en-US" altLang="ja-JP" sz="2000" i="1">
                                  <a:latin typeface="Cambria Math" panose="02040503050406030204" pitchFamily="18" charset="0"/>
                                  <a:ea typeface="Cambria Math" panose="02040503050406030204" pitchFamily="18" charset="0"/>
                                </a:rPr>
                                <m:t>𝛽</m:t>
                              </m:r>
                            </m:num>
                            <m:den>
                              <m:r>
                                <a:rPr lang="en-US" altLang="ja-JP" sz="2000" i="1">
                                  <a:latin typeface="Cambria Math" panose="02040503050406030204" pitchFamily="18" charset="0"/>
                                  <a:ea typeface="Cambria Math" panose="02040503050406030204" pitchFamily="18" charset="0"/>
                                </a:rPr>
                                <m:t>𝛽</m:t>
                              </m:r>
                            </m:den>
                          </m:f>
                          <m:r>
                            <a:rPr lang="en-US" altLang="ja-JP" sz="2000" i="1">
                              <a:latin typeface="Cambria Math" panose="02040503050406030204" pitchFamily="18" charset="0"/>
                            </a:rPr>
                            <m:t>)</m:t>
                          </m:r>
                        </m:e>
                        <m:sup>
                          <m:r>
                            <a:rPr lang="en-US" altLang="ja-JP" sz="2000" i="1">
                              <a:latin typeface="Cambria Math" panose="02040503050406030204" pitchFamily="18" charset="0"/>
                            </a:rPr>
                            <m:t>2</m:t>
                          </m:r>
                        </m:sup>
                      </m:sSup>
                      <m:r>
                        <a:rPr lang="en-US" altLang="ja-JP" sz="2000" i="1">
                          <a:latin typeface="Cambria Math" panose="02040503050406030204" pitchFamily="18" charset="0"/>
                        </a:rPr>
                        <m:t>𝑐𝑜</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𝑠</m:t>
                          </m:r>
                        </m:e>
                        <m:sup>
                          <m:r>
                            <a:rPr lang="en-US" altLang="ja-JP" sz="2000" i="1">
                              <a:latin typeface="Cambria Math" panose="02040503050406030204" pitchFamily="18" charset="0"/>
                            </a:rPr>
                            <m:t>2</m:t>
                          </m:r>
                        </m:sup>
                      </m:sSup>
                      <m:r>
                        <a:rPr lang="en-US" altLang="ja-JP" sz="2000" i="1">
                          <a:latin typeface="Cambria Math" panose="02040503050406030204" pitchFamily="18" charset="0"/>
                          <a:ea typeface="Cambria Math" panose="02040503050406030204" pitchFamily="18" charset="0"/>
                        </a:rPr>
                        <m:t>𝛼</m:t>
                      </m:r>
                    </m:oMath>
                  </m:oMathPara>
                </a14:m>
                <a:endParaRPr lang="en-US" altLang="ja-JP" sz="2000" dirty="0"/>
              </a:p>
            </p:txBody>
          </p:sp>
        </mc:Choice>
        <mc:Fallback xmlns="">
          <p:sp>
            <p:nvSpPr>
              <p:cNvPr id="8" name="テキスト ボックス 7">
                <a:extLst>
                  <a:ext uri="{FF2B5EF4-FFF2-40B4-BE49-F238E27FC236}">
                    <a16:creationId xmlns:a16="http://schemas.microsoft.com/office/drawing/2014/main" id="{713EDFB0-A89A-954E-A5F4-C3BBFF5528F7}"/>
                  </a:ext>
                </a:extLst>
              </p:cNvPr>
              <p:cNvSpPr txBox="1">
                <a:spLocks noRot="1" noChangeAspect="1" noMove="1" noResize="1" noEditPoints="1" noAdjustHandles="1" noChangeArrowheads="1" noChangeShapeType="1" noTextEdit="1"/>
              </p:cNvSpPr>
              <p:nvPr/>
            </p:nvSpPr>
            <p:spPr>
              <a:xfrm>
                <a:off x="8864301" y="7145252"/>
                <a:ext cx="2784774" cy="2541978"/>
              </a:xfrm>
              <a:prstGeom prst="rect">
                <a:avLst/>
              </a:prstGeom>
              <a:blipFill>
                <a:blip r:embed="rId4"/>
                <a:stretch>
                  <a:fillRect l="-1364" t="-995" r="-1818" b="-99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068831FD-5705-6141-B555-5049E0978728}"/>
              </a:ext>
            </a:extLst>
          </p:cNvPr>
          <p:cNvSpPr/>
          <p:nvPr/>
        </p:nvSpPr>
        <p:spPr>
          <a:xfrm>
            <a:off x="6164317" y="4871545"/>
            <a:ext cx="236483" cy="149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A28A8FC-1614-EB48-8710-2F4C7D89D72C}"/>
              </a:ext>
            </a:extLst>
          </p:cNvPr>
          <p:cNvSpPr/>
          <p:nvPr/>
        </p:nvSpPr>
        <p:spPr>
          <a:xfrm>
            <a:off x="6287813" y="6436026"/>
            <a:ext cx="225973" cy="16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F8D6F3A-BBB5-774D-A8F4-33661E2150DA}"/>
              </a:ext>
            </a:extLst>
          </p:cNvPr>
          <p:cNvPicPr>
            <a:picLocks noChangeAspect="1"/>
          </p:cNvPicPr>
          <p:nvPr/>
        </p:nvPicPr>
        <p:blipFill>
          <a:blip r:embed="rId5"/>
          <a:stretch>
            <a:fillRect/>
          </a:stretch>
        </p:blipFill>
        <p:spPr>
          <a:xfrm>
            <a:off x="1227534" y="3386772"/>
            <a:ext cx="5742847" cy="4058188"/>
          </a:xfrm>
          <a:prstGeom prst="rect">
            <a:avLst/>
          </a:prstGeom>
        </p:spPr>
      </p:pic>
      <p:sp>
        <p:nvSpPr>
          <p:cNvPr id="17" name="正方形/長方形 16">
            <a:extLst>
              <a:ext uri="{FF2B5EF4-FFF2-40B4-BE49-F238E27FC236}">
                <a16:creationId xmlns:a16="http://schemas.microsoft.com/office/drawing/2014/main" id="{91D47E13-95F0-E648-A862-D81DE4A27DB3}"/>
              </a:ext>
            </a:extLst>
          </p:cNvPr>
          <p:cNvSpPr/>
          <p:nvPr/>
        </p:nvSpPr>
        <p:spPr>
          <a:xfrm rot="20893410" flipH="1">
            <a:off x="8308983" y="5309619"/>
            <a:ext cx="144179" cy="17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4AC0133-C990-2F40-88BE-D9FAA3AA04BA}"/>
              </a:ext>
            </a:extLst>
          </p:cNvPr>
          <p:cNvSpPr>
            <a:spLocks noGrp="1"/>
          </p:cNvSpPr>
          <p:nvPr>
            <p:ph type="title"/>
          </p:nvPr>
        </p:nvSpPr>
        <p:spPr/>
        <p:txBody>
          <a:bodyPr/>
          <a:lstStyle/>
          <a:p>
            <a:r>
              <a:rPr kumimoji="1" lang="en-US" altLang="ja-JP" dirty="0"/>
              <a:t>2</a:t>
            </a:r>
            <a:r>
              <a:rPr kumimoji="1" lang="ja-JP" altLang="en-US"/>
              <a:t>重スリット実験</a:t>
            </a:r>
          </a:p>
        </p:txBody>
      </p:sp>
      <p:sp>
        <p:nvSpPr>
          <p:cNvPr id="3" name="コンテンツ プレースホルダー 2">
            <a:extLst>
              <a:ext uri="{FF2B5EF4-FFF2-40B4-BE49-F238E27FC236}">
                <a16:creationId xmlns:a16="http://schemas.microsoft.com/office/drawing/2014/main" id="{3941C7B3-3053-244D-9CC3-C6BD56C41DEA}"/>
              </a:ext>
            </a:extLst>
          </p:cNvPr>
          <p:cNvSpPr>
            <a:spLocks noGrp="1"/>
          </p:cNvSpPr>
          <p:nvPr>
            <p:ph idx="1"/>
          </p:nvPr>
        </p:nvSpPr>
        <p:spPr/>
        <p:txBody>
          <a:bodyPr/>
          <a:lstStyle/>
          <a:p>
            <a:r>
              <a:rPr lang="ja-JP" altLang="en-US"/>
              <a:t>電子銃から電子を発射させて、向こう側のスクリーンに到達させる。途中は真空で、電子の通り道にあたる位置に衝立となる板がある。その板には</a:t>
            </a:r>
            <a:r>
              <a:rPr lang="en-US" altLang="ja-JP" dirty="0"/>
              <a:t>2</a:t>
            </a:r>
            <a:r>
              <a:rPr lang="ja-JP" altLang="en-US"/>
              <a:t>本のスリットがあり、電子はここを通らなければならない。</a:t>
            </a:r>
            <a:endParaRPr lang="en-US" altLang="ja-JP" dirty="0"/>
          </a:p>
          <a:p>
            <a:r>
              <a:rPr lang="ja-JP" altLang="en-US"/>
              <a:t>スクリーンでは光の強度を測定できる</a:t>
            </a:r>
            <a:endParaRPr lang="en-US" altLang="ja-JP" dirty="0"/>
          </a:p>
        </p:txBody>
      </p:sp>
      <p:sp>
        <p:nvSpPr>
          <p:cNvPr id="18" name="正方形/長方形 17">
            <a:extLst>
              <a:ext uri="{FF2B5EF4-FFF2-40B4-BE49-F238E27FC236}">
                <a16:creationId xmlns:a16="http://schemas.microsoft.com/office/drawing/2014/main" id="{480FDE18-5D4A-6C4F-A009-AAB1C9B2E87E}"/>
              </a:ext>
            </a:extLst>
          </p:cNvPr>
          <p:cNvSpPr/>
          <p:nvPr/>
        </p:nvSpPr>
        <p:spPr>
          <a:xfrm rot="1831756" flipH="1">
            <a:off x="8067826" y="5440465"/>
            <a:ext cx="144179" cy="17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EDCAEABC-3495-2445-804B-AB0D1E2D7264}"/>
              </a:ext>
            </a:extLst>
          </p:cNvPr>
          <p:cNvSpPr>
            <a:spLocks noGrp="1"/>
          </p:cNvSpPr>
          <p:nvPr>
            <p:ph type="sldNum" sz="quarter" idx="12"/>
          </p:nvPr>
        </p:nvSpPr>
        <p:spPr/>
        <p:txBody>
          <a:bodyPr/>
          <a:lstStyle/>
          <a:p>
            <a:fld id="{A5AB49FF-2138-0D40-BA46-8BC87A93AD65}" type="slidenum">
              <a:rPr kumimoji="1" lang="ja-JP" altLang="en-US" smtClean="0"/>
              <a:t>5</a:t>
            </a:fld>
            <a:endParaRPr kumimoji="1" lang="ja-JP" altLang="en-US"/>
          </a:p>
        </p:txBody>
      </p:sp>
    </p:spTree>
    <p:extLst>
      <p:ext uri="{BB962C8B-B14F-4D97-AF65-F5344CB8AC3E}">
        <p14:creationId xmlns:p14="http://schemas.microsoft.com/office/powerpoint/2010/main" val="413561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C0133-C990-2F40-88BE-D9FAA3AA04BA}"/>
              </a:ext>
            </a:extLst>
          </p:cNvPr>
          <p:cNvSpPr>
            <a:spLocks noGrp="1"/>
          </p:cNvSpPr>
          <p:nvPr>
            <p:ph type="title"/>
          </p:nvPr>
        </p:nvSpPr>
        <p:spPr/>
        <p:txBody>
          <a:bodyPr/>
          <a:lstStyle/>
          <a:p>
            <a:r>
              <a:rPr lang="ja-JP" altLang="en-US"/>
              <a:t>研究</a:t>
            </a:r>
            <a:r>
              <a:rPr kumimoji="1" lang="ja-JP" altLang="en-US"/>
              <a:t>背景</a:t>
            </a:r>
          </a:p>
        </p:txBody>
      </p:sp>
      <p:sp>
        <p:nvSpPr>
          <p:cNvPr id="3" name="コンテンツ プレースホルダー 2">
            <a:extLst>
              <a:ext uri="{FF2B5EF4-FFF2-40B4-BE49-F238E27FC236}">
                <a16:creationId xmlns:a16="http://schemas.microsoft.com/office/drawing/2014/main" id="{3941C7B3-3053-244D-9CC3-C6BD56C41DEA}"/>
              </a:ext>
            </a:extLst>
          </p:cNvPr>
          <p:cNvSpPr>
            <a:spLocks noGrp="1"/>
          </p:cNvSpPr>
          <p:nvPr>
            <p:ph idx="1"/>
          </p:nvPr>
        </p:nvSpPr>
        <p:spPr/>
        <p:txBody>
          <a:bodyPr>
            <a:normAutofit fontScale="92500"/>
          </a:bodyPr>
          <a:lstStyle/>
          <a:p>
            <a:r>
              <a:rPr lang="ja-JP" altLang="en-US"/>
              <a:t>スリットの設置位置がずれると、干渉縞が理論的な予想とずれる</a:t>
            </a:r>
            <a:endParaRPr lang="en-US" altLang="ja-JP" dirty="0"/>
          </a:p>
          <a:p>
            <a:pPr marL="0" indent="0">
              <a:buNone/>
            </a:pPr>
            <a:r>
              <a:rPr lang="ja-JP" altLang="en-US"/>
              <a:t>⇨干渉縞の分布からスリット位置の系統的なずれを同定したい</a:t>
            </a:r>
            <a:endParaRPr lang="en-US" altLang="ja-JP" dirty="0"/>
          </a:p>
          <a:p>
            <a:pPr marL="0" indent="0">
              <a:buNone/>
            </a:pPr>
            <a:endParaRPr lang="en-US" altLang="ja-JP" dirty="0"/>
          </a:p>
          <a:p>
            <a:r>
              <a:rPr kumimoji="1" lang="ja-JP" altLang="en-US"/>
              <a:t>具体的には、</a:t>
            </a:r>
            <a:endParaRPr kumimoji="1" lang="en-US" altLang="ja-JP" dirty="0"/>
          </a:p>
          <a:p>
            <a:pPr marL="0" indent="0">
              <a:buNone/>
            </a:pPr>
            <a:r>
              <a:rPr lang="ja-JP" altLang="en-US"/>
              <a:t>測定結果の予測が立つという前提</a:t>
            </a:r>
            <a:endParaRPr lang="en-US" altLang="ja-JP" dirty="0"/>
          </a:p>
          <a:p>
            <a:pPr marL="0" indent="0">
              <a:buNone/>
            </a:pPr>
            <a:r>
              <a:rPr lang="en-US" altLang="ja-JP" dirty="0"/>
              <a:t>=</a:t>
            </a:r>
            <a:r>
              <a:rPr lang="ja-JP" altLang="en-US"/>
              <a:t>スクリーンでの干渉縞の式</a:t>
            </a:r>
            <a:r>
              <a:rPr lang="en-US" altLang="ja-JP" dirty="0"/>
              <a:t>y(x)</a:t>
            </a:r>
            <a:r>
              <a:rPr lang="ja-JP" altLang="en-US"/>
              <a:t>が与えられている</a:t>
            </a:r>
            <a:endParaRPr lang="en-US" altLang="ja-JP" dirty="0"/>
          </a:p>
          <a:p>
            <a:pPr marL="0" indent="0" algn="ctr">
              <a:buNone/>
            </a:pPr>
            <a:r>
              <a:rPr lang="en-US" altLang="ja-JP" dirty="0"/>
              <a:t>y(x)=f(x ; </a:t>
            </a:r>
            <a:r>
              <a:rPr lang="en-US" altLang="ja-JP" dirty="0" err="1"/>
              <a:t>λ</a:t>
            </a:r>
            <a:r>
              <a:rPr lang="en-US" altLang="ja-JP" dirty="0"/>
              <a:t>, a , b , c, l ,</a:t>
            </a:r>
            <a:r>
              <a:rPr lang="en-US" altLang="ja-JP" dirty="0" err="1"/>
              <a:t>θ</a:t>
            </a:r>
            <a:r>
              <a:rPr lang="en-US" altLang="ja-JP" dirty="0"/>
              <a:t>)</a:t>
            </a:r>
          </a:p>
          <a:p>
            <a:r>
              <a:rPr lang="ja-JP" altLang="en-US"/>
              <a:t>実際にはどうなっているかわかる状態で予想とデータを比較したい</a:t>
            </a:r>
            <a:endParaRPr lang="en-US" altLang="ja-JP" dirty="0"/>
          </a:p>
          <a:p>
            <a:pPr marL="0" indent="0">
              <a:buNone/>
            </a:pPr>
            <a:r>
              <a:rPr lang="ja-JP" altLang="en-US"/>
              <a:t>⇨実行手段の一つが</a:t>
            </a:r>
            <a:r>
              <a:rPr lang="en-US" altLang="ja-JP" dirty="0"/>
              <a:t>Bayes</a:t>
            </a:r>
            <a:r>
              <a:rPr lang="ja-JP" altLang="en-US"/>
              <a:t>推定</a:t>
            </a:r>
            <a:endParaRPr lang="en-US" altLang="ja-JP" dirty="0"/>
          </a:p>
          <a:p>
            <a:pPr marL="0" indent="0">
              <a:buNone/>
            </a:pPr>
            <a:endParaRPr lang="en-US" altLang="ja-JP" dirty="0"/>
          </a:p>
          <a:p>
            <a:pPr marL="0" indent="0">
              <a:buNone/>
            </a:pPr>
            <a:endParaRPr kumimoji="1" lang="en-US" altLang="ja-JP" dirty="0"/>
          </a:p>
          <a:p>
            <a:pPr marL="0" indent="0">
              <a:buNone/>
            </a:pPr>
            <a:endParaRPr kumimoji="1" lang="ja-JP" altLang="en-US"/>
          </a:p>
        </p:txBody>
      </p:sp>
      <p:pic>
        <p:nvPicPr>
          <p:cNvPr id="5" name="図 4">
            <a:extLst>
              <a:ext uri="{FF2B5EF4-FFF2-40B4-BE49-F238E27FC236}">
                <a16:creationId xmlns:a16="http://schemas.microsoft.com/office/drawing/2014/main" id="{E885CE34-424B-8D48-9CDE-EE07CA57485A}"/>
              </a:ext>
            </a:extLst>
          </p:cNvPr>
          <p:cNvPicPr>
            <a:picLocks noChangeAspect="1"/>
          </p:cNvPicPr>
          <p:nvPr/>
        </p:nvPicPr>
        <p:blipFill>
          <a:blip r:embed="rId3"/>
          <a:stretch>
            <a:fillRect/>
          </a:stretch>
        </p:blipFill>
        <p:spPr>
          <a:xfrm>
            <a:off x="6304733" y="1455892"/>
            <a:ext cx="5887267" cy="4162115"/>
          </a:xfrm>
          <a:prstGeom prst="rect">
            <a:avLst/>
          </a:prstGeom>
        </p:spPr>
      </p:pic>
      <p:sp>
        <p:nvSpPr>
          <p:cNvPr id="4" name="スライド番号プレースホルダー 3">
            <a:extLst>
              <a:ext uri="{FF2B5EF4-FFF2-40B4-BE49-F238E27FC236}">
                <a16:creationId xmlns:a16="http://schemas.microsoft.com/office/drawing/2014/main" id="{01CDE301-D7F1-9646-AA38-55F2745467A3}"/>
              </a:ext>
            </a:extLst>
          </p:cNvPr>
          <p:cNvSpPr>
            <a:spLocks noGrp="1"/>
          </p:cNvSpPr>
          <p:nvPr>
            <p:ph type="sldNum" sz="quarter" idx="12"/>
          </p:nvPr>
        </p:nvSpPr>
        <p:spPr/>
        <p:txBody>
          <a:bodyPr/>
          <a:lstStyle/>
          <a:p>
            <a:fld id="{A5AB49FF-2138-0D40-BA46-8BC87A93AD65}" type="slidenum">
              <a:rPr kumimoji="1" lang="ja-JP" altLang="en-US" smtClean="0"/>
              <a:t>6</a:t>
            </a:fld>
            <a:endParaRPr kumimoji="1" lang="ja-JP" altLang="en-US"/>
          </a:p>
        </p:txBody>
      </p:sp>
    </p:spTree>
    <p:extLst>
      <p:ext uri="{BB962C8B-B14F-4D97-AF65-F5344CB8AC3E}">
        <p14:creationId xmlns:p14="http://schemas.microsoft.com/office/powerpoint/2010/main" val="12092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4BB1C-291B-654C-85E4-F4509C31FF86}"/>
              </a:ext>
            </a:extLst>
          </p:cNvPr>
          <p:cNvSpPr>
            <a:spLocks noGrp="1"/>
          </p:cNvSpPr>
          <p:nvPr>
            <p:ph type="title"/>
          </p:nvPr>
        </p:nvSpPr>
        <p:spPr/>
        <p:txBody>
          <a:bodyPr/>
          <a:lstStyle/>
          <a:p>
            <a:r>
              <a:rPr lang="en-US" altLang="ja-JP" dirty="0"/>
              <a:t>Bayes</a:t>
            </a:r>
            <a:r>
              <a:rPr kumimoji="1" lang="ja-JP" altLang="en-US"/>
              <a:t>の定理について</a:t>
            </a:r>
          </a:p>
        </p:txBody>
      </p:sp>
      <p:sp>
        <p:nvSpPr>
          <p:cNvPr id="3" name="テキスト プレースホルダー 2">
            <a:extLst>
              <a:ext uri="{FF2B5EF4-FFF2-40B4-BE49-F238E27FC236}">
                <a16:creationId xmlns:a16="http://schemas.microsoft.com/office/drawing/2014/main" id="{C73A654B-EB33-8848-A1D1-C680E746C76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262EC5-4840-CF47-B66F-69CD6CFF312B}"/>
              </a:ext>
            </a:extLst>
          </p:cNvPr>
          <p:cNvSpPr>
            <a:spLocks noGrp="1"/>
          </p:cNvSpPr>
          <p:nvPr>
            <p:ph type="sldNum" sz="quarter" idx="12"/>
          </p:nvPr>
        </p:nvSpPr>
        <p:spPr/>
        <p:txBody>
          <a:bodyPr/>
          <a:lstStyle/>
          <a:p>
            <a:fld id="{A5AB49FF-2138-0D40-BA46-8BC87A93AD65}" type="slidenum">
              <a:rPr kumimoji="1" lang="ja-JP" altLang="en-US" smtClean="0"/>
              <a:t>7</a:t>
            </a:fld>
            <a:endParaRPr kumimoji="1" lang="ja-JP" altLang="en-US"/>
          </a:p>
        </p:txBody>
      </p:sp>
    </p:spTree>
    <p:extLst>
      <p:ext uri="{BB962C8B-B14F-4D97-AF65-F5344CB8AC3E}">
        <p14:creationId xmlns:p14="http://schemas.microsoft.com/office/powerpoint/2010/main" val="50770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B90B97-597A-9840-8C59-57FC8917461D}"/>
              </a:ext>
            </a:extLst>
          </p:cNvPr>
          <p:cNvSpPr>
            <a:spLocks noGrp="1"/>
          </p:cNvSpPr>
          <p:nvPr>
            <p:ph type="title"/>
          </p:nvPr>
        </p:nvSpPr>
        <p:spPr/>
        <p:txBody>
          <a:bodyPr/>
          <a:lstStyle/>
          <a:p>
            <a:r>
              <a:rPr lang="en-US" altLang="ja-JP" dirty="0"/>
              <a:t>Bayes</a:t>
            </a:r>
            <a:r>
              <a:rPr kumimoji="1" lang="ja-JP" altLang="en-US"/>
              <a:t>の定理について</a:t>
            </a:r>
            <a:r>
              <a:rPr kumimoji="1" lang="en-US" altLang="ja-JP" dirty="0"/>
              <a:t>(1)</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D0C6004-CCCC-C44E-A091-09D2AF497A00}"/>
                  </a:ext>
                </a:extLst>
              </p:cNvPr>
              <p:cNvSpPr>
                <a:spLocks noGrp="1"/>
              </p:cNvSpPr>
              <p:nvPr>
                <p:ph idx="1"/>
              </p:nvPr>
            </p:nvSpPr>
            <p:spPr>
              <a:xfrm>
                <a:off x="838200" y="1825625"/>
                <a:ext cx="10515600" cy="4351338"/>
              </a:xfrm>
            </p:spPr>
            <p:txBody>
              <a:bodyPr/>
              <a:lstStyle/>
              <a:p>
                <a:pPr marL="0" indent="0">
                  <a:buNone/>
                </a:pPr>
                <a:r>
                  <a:rPr lang="ja-JP" altLang="ja-JP"/>
                  <a:t>一般に、</a:t>
                </a:r>
                <a:r>
                  <a:rPr lang="ja-JP" altLang="en-US"/>
                  <a:t>モデル</a:t>
                </a:r>
                <a14:m>
                  <m:oMath xmlns:m="http://schemas.openxmlformats.org/officeDocument/2006/math">
                    <m:sSub>
                      <m:sSubPr>
                        <m:ctrlPr>
                          <a:rPr lang="ja-JP"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𝑖</m:t>
                        </m:r>
                      </m:sub>
                    </m:sSub>
                    <m:r>
                      <a:rPr lang="ja-JP" altLang="en-US" i="1">
                        <a:latin typeface="Cambria Math" panose="02040503050406030204" pitchFamily="18" charset="0"/>
                      </a:rPr>
                      <m:t>が成り立つ</m:t>
                    </m:r>
                  </m:oMath>
                </a14:m>
                <a:r>
                  <a:rPr lang="ja-JP" altLang="ja-JP"/>
                  <a:t>条件のもとで、</a:t>
                </a:r>
                <a:endParaRPr lang="en-US" altLang="ja-JP" dirty="0"/>
              </a:p>
              <a:p>
                <a:pPr marL="0" indent="0">
                  <a:buNone/>
                </a:pPr>
                <a:r>
                  <a:rPr lang="ja-JP" altLang="en-US"/>
                  <a:t>データ</a:t>
                </a:r>
                <a14:m>
                  <m:oMath xmlns:m="http://schemas.openxmlformats.org/officeDocument/2006/math">
                    <m:sSub>
                      <m:sSubPr>
                        <m:ctrlPr>
                          <a:rPr lang="ja-JP" altLang="ja-JP" i="1">
                            <a:latin typeface="Cambria Math" panose="02040503050406030204" pitchFamily="18" charset="0"/>
                          </a:rPr>
                        </m:ctrlPr>
                      </m:sSubPr>
                      <m:e>
                        <m:r>
                          <a:rPr lang="en-US" altLang="ja-JP" i="1">
                            <a:latin typeface="Cambria Math" panose="02040503050406030204" pitchFamily="18" charset="0"/>
                          </a:rPr>
                          <m:t>𝐵</m:t>
                        </m:r>
                      </m:e>
                      <m:sub>
                        <m:r>
                          <a:rPr lang="en-US" altLang="ja-JP" i="1">
                            <a:latin typeface="Cambria Math" panose="02040503050406030204" pitchFamily="18" charset="0"/>
                          </a:rPr>
                          <m:t>𝑗</m:t>
                        </m:r>
                      </m:sub>
                    </m:sSub>
                  </m:oMath>
                </a14:m>
                <a:r>
                  <a:rPr lang="ja-JP" altLang="ja-JP"/>
                  <a:t>が</a:t>
                </a:r>
                <a:r>
                  <a:rPr lang="ja-JP" altLang="en-US"/>
                  <a:t>得られる</a:t>
                </a:r>
                <a:r>
                  <a:rPr lang="ja-JP" altLang="ja-JP"/>
                  <a:t>確率は</a:t>
                </a:r>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𝑃</m:t>
                      </m:r>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𝐵</m:t>
                          </m:r>
                        </m:e>
                        <m:sub>
                          <m:r>
                            <a:rPr lang="en-US" altLang="ja-JP" i="1">
                              <a:latin typeface="Cambria Math" panose="02040503050406030204" pitchFamily="18" charset="0"/>
                            </a:rPr>
                            <m:t>𝑗</m:t>
                          </m:r>
                        </m:sub>
                      </m:sSub>
                      <m:r>
                        <a:rPr lang="en-US" altLang="ja-JP" i="1">
                          <a:latin typeface="Cambria Math" panose="02040503050406030204" pitchFamily="18" charset="0"/>
                        </a:rPr>
                        <m:t>| </m:t>
                      </m:r>
                      <m:sSub>
                        <m:sSubPr>
                          <m:ctrlPr>
                            <a:rPr lang="ja-JP"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𝑖</m:t>
                          </m:r>
                        </m:sub>
                      </m:sSub>
                      <m:r>
                        <a:rPr lang="en-US" altLang="ja-JP" i="1">
                          <a:latin typeface="Cambria Math" panose="02040503050406030204" pitchFamily="18" charset="0"/>
                        </a:rPr>
                        <m:t>)=</m:t>
                      </m:r>
                      <m:f>
                        <m:fPr>
                          <m:ctrlPr>
                            <a:rPr lang="ja-JP" altLang="ja-JP" i="1">
                              <a:latin typeface="Cambria Math" panose="02040503050406030204" pitchFamily="18" charset="0"/>
                            </a:rPr>
                          </m:ctrlPr>
                        </m:fPr>
                        <m:num>
                          <m:r>
                            <a:rPr lang="en-US" altLang="ja-JP" b="0" i="1" smtClean="0">
                              <a:latin typeface="Cambria Math" panose="02040503050406030204" pitchFamily="18" charset="0"/>
                            </a:rPr>
                            <m:t>𝑃</m:t>
                          </m:r>
                          <m:d>
                            <m:dPr>
                              <m:ctrlPr>
                                <a:rPr lang="ja-JP" altLang="ja-JP" i="1">
                                  <a:latin typeface="Cambria Math" panose="02040503050406030204" pitchFamily="18" charset="0"/>
                                </a:rPr>
                              </m:ctrlPr>
                            </m:dPr>
                            <m:e>
                              <m:sSub>
                                <m:sSubPr>
                                  <m:ctrlPr>
                                    <a:rPr lang="ja-JP"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𝐵</m:t>
                                  </m:r>
                                </m:e>
                                <m:sub>
                                  <m:r>
                                    <a:rPr lang="en-US" altLang="ja-JP" i="1">
                                      <a:latin typeface="Cambria Math" panose="02040503050406030204" pitchFamily="18" charset="0"/>
                                    </a:rPr>
                                    <m:t>𝑗</m:t>
                                  </m:r>
                                </m:sub>
                              </m:sSub>
                            </m:e>
                          </m:d>
                        </m:num>
                        <m:den>
                          <m:r>
                            <a:rPr lang="en-US" altLang="ja-JP" b="0" i="1" smtClean="0">
                              <a:latin typeface="Cambria Math" panose="02040503050406030204" pitchFamily="18" charset="0"/>
                            </a:rPr>
                            <m:t>𝑃</m:t>
                          </m:r>
                          <m:d>
                            <m:dPr>
                              <m:ctrlPr>
                                <a:rPr lang="ja-JP" altLang="ja-JP" i="1">
                                  <a:latin typeface="Cambria Math" panose="02040503050406030204" pitchFamily="18" charset="0"/>
                                </a:rPr>
                              </m:ctrlPr>
                            </m:dPr>
                            <m:e>
                              <m:sSub>
                                <m:sSubPr>
                                  <m:ctrlPr>
                                    <a:rPr lang="ja-JP"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𝑖</m:t>
                                  </m:r>
                                </m:sub>
                              </m:sSub>
                            </m:e>
                          </m:d>
                        </m:den>
                      </m:f>
                      <m:r>
                        <a:rPr lang="ja-JP" altLang="ja-JP">
                          <a:latin typeface="Cambria Math" panose="02040503050406030204" pitchFamily="18" charset="0"/>
                        </a:rPr>
                        <m:t>　　　</m:t>
                      </m:r>
                      <m:r>
                        <a:rPr lang="en-US" altLang="ja-JP">
                          <a:latin typeface="Cambria Math" panose="02040503050406030204" pitchFamily="18" charset="0"/>
                        </a:rPr>
                        <m:t>(1)</m:t>
                      </m:r>
                    </m:oMath>
                  </m:oMathPara>
                </a14:m>
                <a:endParaRPr lang="ja-JP" altLang="ja-JP"/>
              </a:p>
              <a:p>
                <a:pPr marL="0" indent="0">
                  <a:buNone/>
                </a:pPr>
                <a:r>
                  <a:rPr lang="ja-JP" altLang="ja-JP"/>
                  <a:t>で計算され、これを条件付き確率という。</a:t>
                </a:r>
                <a:endParaRPr lang="en-US" altLang="ja-JP" dirty="0"/>
              </a:p>
              <a:p>
                <a:pPr marL="0" indent="0">
                  <a:buNone/>
                </a:pPr>
                <a:r>
                  <a:rPr lang="en-US" altLang="ja-JP" dirty="0"/>
                  <a:t>(1)</a:t>
                </a:r>
                <a:r>
                  <a:rPr lang="ja-JP" altLang="ja-JP"/>
                  <a:t>式の右辺の分母</a:t>
                </a:r>
                <a:r>
                  <a:rPr lang="ja-JP" altLang="en-US"/>
                  <a:t>をはらっ</a:t>
                </a:r>
                <a:r>
                  <a:rPr lang="ja-JP" altLang="ja-JP"/>
                  <a:t>て</a:t>
                </a:r>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𝑃</m:t>
                      </m:r>
                      <m:d>
                        <m:dPr>
                          <m:ctrlPr>
                            <a:rPr lang="ja-JP" altLang="ja-JP" i="1">
                              <a:latin typeface="Cambria Math" panose="02040503050406030204" pitchFamily="18" charset="0"/>
                            </a:rPr>
                          </m:ctrlPr>
                        </m:dPr>
                        <m:e>
                          <m:sSub>
                            <m:sSubPr>
                              <m:ctrlPr>
                                <a:rPr lang="ja-JP"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𝐵</m:t>
                              </m:r>
                            </m:e>
                            <m:sub>
                              <m:r>
                                <a:rPr lang="en-US" altLang="ja-JP" i="1">
                                  <a:latin typeface="Cambria Math" panose="02040503050406030204" pitchFamily="18" charset="0"/>
                                </a:rPr>
                                <m:t>𝑗</m:t>
                              </m:r>
                            </m:sub>
                          </m:sSub>
                        </m:e>
                      </m:d>
                      <m:r>
                        <a:rPr lang="en-US" altLang="ja-JP" i="1">
                          <a:latin typeface="Cambria Math" panose="02040503050406030204" pitchFamily="18" charset="0"/>
                        </a:rPr>
                        <m:t>=</m:t>
                      </m:r>
                      <m:r>
                        <a:rPr lang="en-US" altLang="ja-JP" b="0" i="1" smtClean="0">
                          <a:latin typeface="Cambria Math" panose="02040503050406030204" pitchFamily="18" charset="0"/>
                        </a:rPr>
                        <m:t>𝑃</m:t>
                      </m:r>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𝐵</m:t>
                          </m:r>
                        </m:e>
                        <m:sub>
                          <m:r>
                            <a:rPr lang="en-US" altLang="ja-JP" i="1">
                              <a:latin typeface="Cambria Math" panose="02040503050406030204" pitchFamily="18" charset="0"/>
                            </a:rPr>
                            <m:t>𝑗</m:t>
                          </m:r>
                        </m:sub>
                      </m:sSub>
                      <m:r>
                        <a:rPr lang="en-US" altLang="ja-JP" i="1">
                          <a:latin typeface="Cambria Math" panose="02040503050406030204" pitchFamily="18" charset="0"/>
                        </a:rPr>
                        <m:t>| </m:t>
                      </m:r>
                      <m:sSub>
                        <m:sSubPr>
                          <m:ctrlPr>
                            <a:rPr lang="ja-JP"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𝑖</m:t>
                          </m:r>
                        </m:sub>
                      </m:sSub>
                      <m:r>
                        <a:rPr lang="en-US" altLang="ja-JP" i="1">
                          <a:latin typeface="Cambria Math" panose="02040503050406030204" pitchFamily="18" charset="0"/>
                        </a:rPr>
                        <m:t>)</m:t>
                      </m:r>
                      <m:r>
                        <a:rPr lang="en-US" altLang="ja-JP" b="0" i="1" smtClean="0">
                          <a:latin typeface="Cambria Math" panose="02040503050406030204" pitchFamily="18" charset="0"/>
                        </a:rPr>
                        <m:t>𝑃</m:t>
                      </m:r>
                      <m:d>
                        <m:dPr>
                          <m:ctrlPr>
                            <a:rPr lang="ja-JP" altLang="ja-JP" i="1">
                              <a:latin typeface="Cambria Math" panose="02040503050406030204" pitchFamily="18" charset="0"/>
                            </a:rPr>
                          </m:ctrlPr>
                        </m:dPr>
                        <m:e>
                          <m:sSub>
                            <m:sSubPr>
                              <m:ctrlPr>
                                <a:rPr lang="ja-JP"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𝑖</m:t>
                              </m:r>
                            </m:sub>
                          </m:sSub>
                        </m:e>
                      </m:d>
                      <m:r>
                        <a:rPr lang="ja-JP" altLang="ja-JP">
                          <a:latin typeface="Cambria Math" panose="02040503050406030204" pitchFamily="18" charset="0"/>
                        </a:rPr>
                        <m:t>　</m:t>
                      </m:r>
                      <m:r>
                        <a:rPr lang="ja-JP" altLang="ja-JP">
                          <a:latin typeface="Cambria Math" panose="02040503050406030204" pitchFamily="18" charset="0"/>
                        </a:rPr>
                        <m:t> </m:t>
                      </m:r>
                      <m:r>
                        <a:rPr lang="en-US" altLang="ja-JP">
                          <a:latin typeface="Cambria Math" panose="02040503050406030204" pitchFamily="18" charset="0"/>
                        </a:rPr>
                        <m:t>    </m:t>
                      </m:r>
                      <m:r>
                        <a:rPr lang="en-US" altLang="ja-JP" i="1">
                          <a:latin typeface="Cambria Math" panose="02040503050406030204" pitchFamily="18" charset="0"/>
                        </a:rPr>
                        <m:t>(2)</m:t>
                      </m:r>
                      <m:r>
                        <a:rPr lang="ja-JP" altLang="ja-JP">
                          <a:latin typeface="Cambria Math" panose="02040503050406030204" pitchFamily="18" charset="0"/>
                        </a:rPr>
                        <m:t>　</m:t>
                      </m:r>
                    </m:oMath>
                  </m:oMathPara>
                </a14:m>
                <a:endParaRPr lang="ja-JP" altLang="ja-JP"/>
              </a:p>
              <a:p>
                <a:pPr marL="0" lvl="0" indent="0">
                  <a:buNone/>
                </a:pPr>
                <a:r>
                  <a:rPr lang="ja-JP" altLang="ja-JP">
                    <a:solidFill>
                      <a:prstClr val="black"/>
                    </a:solidFill>
                  </a:rPr>
                  <a:t>これを確率の乗法定理という</a:t>
                </a:r>
                <a:r>
                  <a:rPr lang="ja-JP" altLang="en-US">
                    <a:solidFill>
                      <a:prstClr val="black"/>
                    </a:solidFill>
                  </a:rPr>
                  <a:t>。</a:t>
                </a:r>
                <a:endParaRPr lang="en-US" altLang="ja-JP" dirty="0">
                  <a:solidFill>
                    <a:prstClr val="black"/>
                  </a:solidFill>
                </a:endParaRPr>
              </a:p>
            </p:txBody>
          </p:sp>
        </mc:Choice>
        <mc:Fallback xmlns="">
          <p:sp>
            <p:nvSpPr>
              <p:cNvPr id="3" name="コンテンツ プレースホルダー 2">
                <a:extLst>
                  <a:ext uri="{FF2B5EF4-FFF2-40B4-BE49-F238E27FC236}">
                    <a16:creationId xmlns:a16="http://schemas.microsoft.com/office/drawing/2014/main" id="{6D0C6004-CCCC-C44E-A091-09D2AF497A00}"/>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86" t="-2632"/>
                </a:stretch>
              </a:blipFill>
            </p:spPr>
            <p:txBody>
              <a:bodyPr/>
              <a:lstStyle/>
              <a:p>
                <a:r>
                  <a:rPr lang="ja-JP" altLang="en-US">
                    <a:noFill/>
                  </a:rPr>
                  <a:t> </a:t>
                </a:r>
              </a:p>
            </p:txBody>
          </p:sp>
        </mc:Fallback>
      </mc:AlternateContent>
      <p:graphicFrame>
        <p:nvGraphicFramePr>
          <p:cNvPr id="4" name="図表 3">
            <a:extLst>
              <a:ext uri="{FF2B5EF4-FFF2-40B4-BE49-F238E27FC236}">
                <a16:creationId xmlns:a16="http://schemas.microsoft.com/office/drawing/2014/main" id="{AE0C094A-68C4-134C-9D40-1F310398F567}"/>
              </a:ext>
            </a:extLst>
          </p:cNvPr>
          <p:cNvGraphicFramePr/>
          <p:nvPr>
            <p:extLst>
              <p:ext uri="{D42A27DB-BD31-4B8C-83A1-F6EECF244321}">
                <p14:modId xmlns:p14="http://schemas.microsoft.com/office/powerpoint/2010/main" val="992228247"/>
              </p:ext>
            </p:extLst>
          </p:nvPr>
        </p:nvGraphicFramePr>
        <p:xfrm>
          <a:off x="8437533" y="2566005"/>
          <a:ext cx="3780971" cy="1941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スライド番号プレースホルダー 4">
            <a:extLst>
              <a:ext uri="{FF2B5EF4-FFF2-40B4-BE49-F238E27FC236}">
                <a16:creationId xmlns:a16="http://schemas.microsoft.com/office/drawing/2014/main" id="{1E15DB57-55A4-0648-8189-E49391FE9BAA}"/>
              </a:ext>
            </a:extLst>
          </p:cNvPr>
          <p:cNvSpPr>
            <a:spLocks noGrp="1"/>
          </p:cNvSpPr>
          <p:nvPr>
            <p:ph type="sldNum" sz="quarter" idx="12"/>
          </p:nvPr>
        </p:nvSpPr>
        <p:spPr/>
        <p:txBody>
          <a:bodyPr/>
          <a:lstStyle/>
          <a:p>
            <a:fld id="{A5AB49FF-2138-0D40-BA46-8BC87A93AD65}" type="slidenum">
              <a:rPr kumimoji="1" lang="ja-JP" altLang="en-US" smtClean="0"/>
              <a:t>8</a:t>
            </a:fld>
            <a:endParaRPr kumimoji="1" lang="ja-JP" altLang="en-US"/>
          </a:p>
        </p:txBody>
      </p:sp>
    </p:spTree>
    <p:extLst>
      <p:ext uri="{BB962C8B-B14F-4D97-AF65-F5344CB8AC3E}">
        <p14:creationId xmlns:p14="http://schemas.microsoft.com/office/powerpoint/2010/main" val="24694664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2785</TotalTime>
  <Words>4235</Words>
  <Application>Microsoft Macintosh PowerPoint</Application>
  <PresentationFormat>ワイド画面</PresentationFormat>
  <Paragraphs>384</Paragraphs>
  <Slides>35</Slides>
  <Notes>35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35</vt:i4>
      </vt:variant>
    </vt:vector>
  </HeadingPairs>
  <TitlesOfParts>
    <vt:vector size="41" baseType="lpstr">
      <vt:lpstr>游ゴシック</vt:lpstr>
      <vt:lpstr>游ゴシック Light</vt:lpstr>
      <vt:lpstr>Yu Mincho</vt:lpstr>
      <vt:lpstr>Arial</vt:lpstr>
      <vt:lpstr>Cambria Math</vt:lpstr>
      <vt:lpstr>Office テーマ</vt:lpstr>
      <vt:lpstr>ベイズ統計を用いた 画像の鮮明化について</vt:lpstr>
      <vt:lpstr>目次</vt:lpstr>
      <vt:lpstr>研究背景</vt:lpstr>
      <vt:lpstr>研究背景</vt:lpstr>
      <vt:lpstr>2重スリット実験</vt:lpstr>
      <vt:lpstr>2重スリット実験</vt:lpstr>
      <vt:lpstr>研究背景</vt:lpstr>
      <vt:lpstr>Bayesの定理について</vt:lpstr>
      <vt:lpstr>Bayesの定理について(1)</vt:lpstr>
      <vt:lpstr>Bayesの定理について(2)</vt:lpstr>
      <vt:lpstr>Bayes推定</vt:lpstr>
      <vt:lpstr>研究目的</vt:lpstr>
      <vt:lpstr>研究目的</vt:lpstr>
      <vt:lpstr>研究方法</vt:lpstr>
      <vt:lpstr>写真のぼかし方</vt:lpstr>
      <vt:lpstr>画素とは</vt:lpstr>
      <vt:lpstr>写真のぼかし方(1)</vt:lpstr>
      <vt:lpstr>写真のぼかし方(2)</vt:lpstr>
      <vt:lpstr>画像の鮮明化について</vt:lpstr>
      <vt:lpstr>写真のBayes推定のイメージ</vt:lpstr>
      <vt:lpstr>研究結果・考察</vt:lpstr>
      <vt:lpstr>ガウス分布に従ってぼかした結果</vt:lpstr>
      <vt:lpstr>Bayesの定理を用いた復元結果</vt:lpstr>
      <vt:lpstr>Wiener-Hunt法</vt:lpstr>
      <vt:lpstr>Wienner-Hunt法の結果</vt:lpstr>
      <vt:lpstr>PowerPoint プレゼンテーション</vt:lpstr>
      <vt:lpstr>まとめ</vt:lpstr>
      <vt:lpstr>まとめ</vt:lpstr>
      <vt:lpstr>参考文献</vt:lpstr>
      <vt:lpstr>Back up</vt:lpstr>
      <vt:lpstr>Bayes推定の結果(自転車)</vt:lpstr>
      <vt:lpstr>Winner-Hunt法の結果(自転車)</vt:lpstr>
      <vt:lpstr>PowerPoint プレゼンテーション</vt:lpstr>
      <vt:lpstr>射法投射におけるBayes統計</vt:lpstr>
      <vt:lpstr>射法投射におけるBayes統計の結果</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ベイズ統計を用いた 画像の鮮明化について</dc:title>
  <dc:creator>神田 美香</dc:creator>
  <cp:lastModifiedBy>神田 美香</cp:lastModifiedBy>
  <cp:revision>126</cp:revision>
  <cp:lastPrinted>2022-02-01T04:54:34Z</cp:lastPrinted>
  <dcterms:created xsi:type="dcterms:W3CDTF">2022-01-12T10:11:44Z</dcterms:created>
  <dcterms:modified xsi:type="dcterms:W3CDTF">2022-02-01T05:34:06Z</dcterms:modified>
</cp:coreProperties>
</file>