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9" r:id="rId3"/>
    <p:sldId id="257" r:id="rId4"/>
    <p:sldId id="264" r:id="rId5"/>
    <p:sldId id="265" r:id="rId6"/>
    <p:sldId id="260" r:id="rId7"/>
    <p:sldId id="258" r:id="rId8"/>
    <p:sldId id="261" r:id="rId9"/>
    <p:sldId id="262" r:id="rId10"/>
    <p:sldId id="272" r:id="rId11"/>
    <p:sldId id="271" r:id="rId12"/>
    <p:sldId id="267" r:id="rId13"/>
    <p:sldId id="274" r:id="rId14"/>
    <p:sldId id="266" r:id="rId15"/>
    <p:sldId id="268" r:id="rId16"/>
    <p:sldId id="269" r:id="rId17"/>
    <p:sldId id="273" r:id="rId18"/>
    <p:sldId id="263"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00FF"/>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1B9D5-565B-4E85-B3E7-C05FEA77E1E4}" type="datetimeFigureOut">
              <a:rPr kumimoji="1" lang="ja-JP" altLang="en-US" smtClean="0"/>
              <a:t>2014/6/18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A674F-A702-4D6E-A999-24426BAC0240}" type="slidenum">
              <a:rPr kumimoji="1" lang="ja-JP" altLang="en-US" smtClean="0"/>
              <a:t>‹#›</a:t>
            </a:fld>
            <a:endParaRPr kumimoji="1" lang="ja-JP" altLang="en-US"/>
          </a:p>
        </p:txBody>
      </p:sp>
    </p:spTree>
    <p:extLst>
      <p:ext uri="{BB962C8B-B14F-4D97-AF65-F5344CB8AC3E}">
        <p14:creationId xmlns:p14="http://schemas.microsoft.com/office/powerpoint/2010/main" val="5816937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7A674F-A702-4D6E-A999-24426BAC0240}" type="slidenum">
              <a:rPr kumimoji="1" lang="ja-JP" altLang="en-US" smtClean="0"/>
              <a:t>1</a:t>
            </a:fld>
            <a:endParaRPr kumimoji="1" lang="ja-JP" altLang="en-US"/>
          </a:p>
        </p:txBody>
      </p:sp>
    </p:spTree>
    <p:extLst>
      <p:ext uri="{BB962C8B-B14F-4D97-AF65-F5344CB8AC3E}">
        <p14:creationId xmlns:p14="http://schemas.microsoft.com/office/powerpoint/2010/main" val="121520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28FBC42-AA47-4DDB-BC95-691631B8B74B}" type="datetime1">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ROOT Tutorial</a:t>
            </a:r>
            <a:endParaRPr kumimoji="1" lang="ja-JP" altLang="en-US"/>
          </a:p>
        </p:txBody>
      </p:sp>
      <p:sp>
        <p:nvSpPr>
          <p:cNvPr id="6" name="Slide Number Placeholder 5"/>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989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143EA1B-DBF4-4180-A62D-FB96DB7AB302}" type="datetime1">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ROOT Tutorial</a:t>
            </a:r>
            <a:endParaRPr kumimoji="1" lang="ja-JP" altLang="en-US"/>
          </a:p>
        </p:txBody>
      </p:sp>
      <p:sp>
        <p:nvSpPr>
          <p:cNvPr id="6" name="Slide Number Placeholder 5"/>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29335498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D697236-4306-4A82-AB4E-2E7D021BB4E0}" type="datetime1">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ROOT Tutorial</a:t>
            </a:r>
            <a:endParaRPr kumimoji="1" lang="ja-JP" altLang="en-US"/>
          </a:p>
        </p:txBody>
      </p:sp>
      <p:sp>
        <p:nvSpPr>
          <p:cNvPr id="6" name="Slide Number Placeholder 5"/>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37207064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1344"/>
          </a:xfrm>
        </p:spPr>
        <p:txBody>
          <a:bodyPr>
            <a:no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7200" y="1268760"/>
            <a:ext cx="8229600" cy="5208240"/>
          </a:xfrm>
        </p:spPr>
        <p:txBody>
          <a:bodyPr/>
          <a:lstStyle>
            <a:lvl2pPr>
              <a:defRPr>
                <a:solidFill>
                  <a:srgbClr val="002060"/>
                </a:solidFill>
              </a:defRPr>
            </a:lvl2pPr>
            <a:lvl3pPr>
              <a:defRPr>
                <a:solidFill>
                  <a:srgbClr val="0000CC"/>
                </a:solidFill>
              </a:defRPr>
            </a:lvl3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ROOT Tutorial</a:t>
            </a:r>
            <a:endParaRPr kumimoji="1" lang="ja-JP" altLang="en-US"/>
          </a:p>
        </p:txBody>
      </p:sp>
      <p:sp>
        <p:nvSpPr>
          <p:cNvPr id="6" name="Slide Number Placeholder 5"/>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16582618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9D092D-69A5-40D2-8FBD-98ADE64C7246}" type="datetime1">
              <a:rPr kumimoji="1" lang="ja-JP" altLang="en-US" smtClean="0"/>
              <a:t>2014/6/18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ROOT Tutorial</a:t>
            </a:r>
            <a:endParaRPr kumimoji="1" lang="ja-JP" altLang="en-US"/>
          </a:p>
        </p:txBody>
      </p:sp>
      <p:sp>
        <p:nvSpPr>
          <p:cNvPr id="6" name="Slide Number Placeholder 5"/>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8367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769E413-1844-4369-80D9-D66F109B06C2}" type="datetime1">
              <a:rPr kumimoji="1" lang="ja-JP" altLang="en-US" smtClean="0"/>
              <a:t>2014/6/18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ROOT Tutorial</a:t>
            </a:r>
            <a:endParaRPr kumimoji="1" lang="ja-JP" altLang="en-US"/>
          </a:p>
        </p:txBody>
      </p:sp>
      <p:sp>
        <p:nvSpPr>
          <p:cNvPr id="7" name="Slide Number Placeholder 6"/>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40723726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C3BA706-0530-4506-8195-4183C60144F4}" type="datetime1">
              <a:rPr kumimoji="1" lang="ja-JP" altLang="en-US" smtClean="0"/>
              <a:t>2014/6/18</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ROOT Tutorial</a:t>
            </a:r>
            <a:endParaRPr kumimoji="1" lang="ja-JP" altLang="en-US"/>
          </a:p>
        </p:txBody>
      </p:sp>
      <p:sp>
        <p:nvSpPr>
          <p:cNvPr id="9" name="Slide Number Placeholder 8"/>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5501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9373ADBE-9EDB-4EDA-8B44-6778860D9DF6}" type="datetime1">
              <a:rPr kumimoji="1" lang="ja-JP" altLang="en-US" smtClean="0"/>
              <a:t>2014/6/18</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ROOT Tutorial</a:t>
            </a:r>
            <a:endParaRPr kumimoji="1" lang="ja-JP" altLang="en-US"/>
          </a:p>
        </p:txBody>
      </p:sp>
      <p:sp>
        <p:nvSpPr>
          <p:cNvPr id="5" name="Slide Number Placeholder 4"/>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502488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3047A-9978-4853-B9F9-114A55BDBEAB}" type="datetime1">
              <a:rPr kumimoji="1" lang="ja-JP" altLang="en-US" smtClean="0"/>
              <a:t>2014/6/18</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ROOT Tutorial</a:t>
            </a:r>
            <a:endParaRPr kumimoji="1" lang="ja-JP" altLang="en-US"/>
          </a:p>
        </p:txBody>
      </p:sp>
      <p:sp>
        <p:nvSpPr>
          <p:cNvPr id="4" name="Slide Number Placeholder 3"/>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4373494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9F535FB-7B53-4DC4-805C-FF7F137B07DA}" type="datetime1">
              <a:rPr kumimoji="1" lang="ja-JP" altLang="en-US" smtClean="0"/>
              <a:t>2014/6/18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ROOT Tutorial</a:t>
            </a:r>
            <a:endParaRPr kumimoji="1" lang="ja-JP" altLang="en-US"/>
          </a:p>
        </p:txBody>
      </p:sp>
      <p:sp>
        <p:nvSpPr>
          <p:cNvPr id="7" name="Slide Number Placeholder 6"/>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5323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861B12D-0C8F-4572-A5FB-3ED117F4FAF1}" type="datetime1">
              <a:rPr kumimoji="1" lang="ja-JP" altLang="en-US" smtClean="0"/>
              <a:t>2014/6/18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ROOT Tutorial</a:t>
            </a:r>
            <a:endParaRPr kumimoji="1" lang="ja-JP" altLang="en-US"/>
          </a:p>
        </p:txBody>
      </p:sp>
      <p:sp>
        <p:nvSpPr>
          <p:cNvPr id="7" name="Slide Number Placeholder 6"/>
          <p:cNvSpPr>
            <a:spLocks noGrp="1"/>
          </p:cNvSpPr>
          <p:nvPr>
            <p:ph type="sldNum" sz="quarter" idx="12"/>
          </p:nvPr>
        </p:nvSpPr>
        <p:spPr/>
        <p:txBody>
          <a:body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20728784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2E4E8D6-1505-4674-8A55-C657B670EF80}" type="datetime1">
              <a:rPr kumimoji="1" lang="ja-JP" altLang="en-US" smtClean="0"/>
              <a:t>2014/6/18</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kumimoji="1" lang="en-US" altLang="ja-JP" smtClean="0"/>
              <a:t>ROOT Tutorial</a:t>
            </a:r>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D5AD2CC-DD9F-46C1-AA87-B74B0399AEB9}" type="slidenum">
              <a:rPr kumimoji="1" lang="ja-JP" altLang="en-US" smtClean="0"/>
              <a:t>‹#›</a:t>
            </a:fld>
            <a:endParaRPr kumimoji="1" lang="ja-JP" altLang="en-US"/>
          </a:p>
        </p:txBody>
      </p:sp>
    </p:spTree>
    <p:extLst>
      <p:ext uri="{BB962C8B-B14F-4D97-AF65-F5344CB8AC3E}">
        <p14:creationId xmlns:p14="http://schemas.microsoft.com/office/powerpoint/2010/main" val="33617371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root.cern.ch/root/html534/TTre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ROOT </a:t>
            </a:r>
            <a:r>
              <a:rPr kumimoji="1" lang="ja-JP" altLang="en-US" dirty="0" smtClean="0"/>
              <a:t>チュートリアル</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2014</a:t>
            </a:r>
            <a:r>
              <a:rPr kumimoji="1" lang="ja-JP" altLang="en-US" dirty="0" smtClean="0"/>
              <a:t>年度</a:t>
            </a:r>
            <a:endParaRPr kumimoji="1" lang="en-US" altLang="ja-JP" dirty="0" smtClean="0"/>
          </a:p>
          <a:p>
            <a:endParaRPr lang="en-US" altLang="ja-JP" dirty="0"/>
          </a:p>
          <a:p>
            <a:r>
              <a:rPr kumimoji="1" lang="ja-JP" altLang="en-US" dirty="0" smtClean="0"/>
              <a:t>河野能知</a:t>
            </a:r>
            <a:endParaRPr kumimoji="1" lang="ja-JP" altLang="en-US" dirty="0"/>
          </a:p>
        </p:txBody>
      </p:sp>
      <p:sp>
        <p:nvSpPr>
          <p:cNvPr id="4" name="日付プレースホルダー 3"/>
          <p:cNvSpPr>
            <a:spLocks noGrp="1"/>
          </p:cNvSpPr>
          <p:nvPr>
            <p:ph type="dt" sz="half" idx="10"/>
          </p:nvPr>
        </p:nvSpPr>
        <p:spPr/>
        <p:txBody>
          <a:bodyPr/>
          <a:lstStyle/>
          <a:p>
            <a:fld id="{97F82A3D-8107-47EA-8CD4-A5942A6AFF7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a:t>
            </a:fld>
            <a:endParaRPr kumimoji="1" lang="ja-JP" altLang="en-US"/>
          </a:p>
        </p:txBody>
      </p:sp>
    </p:spTree>
    <p:extLst>
      <p:ext uri="{BB962C8B-B14F-4D97-AF65-F5344CB8AC3E}">
        <p14:creationId xmlns:p14="http://schemas.microsoft.com/office/powerpoint/2010/main" val="3765898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素粒子反応データ（シミュレーション）</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10</a:t>
            </a:fld>
            <a:endParaRPr kumimoji="1" lang="ja-JP" altLang="en-US"/>
          </a:p>
        </p:txBody>
      </p:sp>
      <mc:AlternateContent xmlns:mc="http://schemas.openxmlformats.org/markup-compatibility/2006" xmlns:a14="http://schemas.microsoft.com/office/drawing/2010/main">
        <mc:Choice Requires="a14">
          <p:sp>
            <p:nvSpPr>
              <p:cNvPr id="7" name="テキスト ボックス 6"/>
              <p:cNvSpPr txBox="1"/>
              <p:nvPr/>
            </p:nvSpPr>
            <p:spPr>
              <a:xfrm>
                <a:off x="213361" y="1310672"/>
                <a:ext cx="8641080" cy="4585871"/>
              </a:xfrm>
              <a:prstGeom prst="rect">
                <a:avLst/>
              </a:prstGeom>
              <a:noFill/>
            </p:spPr>
            <p:txBody>
              <a:bodyPr wrap="square" rtlCol="0">
                <a:spAutoFit/>
              </a:bodyPr>
              <a:lstStyle/>
              <a:p>
                <a:r>
                  <a:rPr kumimoji="1" lang="en-US" altLang="ja-JP" sz="2000" dirty="0" smtClean="0"/>
                  <a:t>LHC</a:t>
                </a:r>
                <a:r>
                  <a:rPr kumimoji="1" lang="ja-JP" altLang="en-US" sz="2000" dirty="0" smtClean="0"/>
                  <a:t>で</a:t>
                </a:r>
                <a:r>
                  <a:rPr lang="ja-JP" altLang="en-US" sz="2000" dirty="0"/>
                  <a:t>行</a:t>
                </a:r>
                <a:r>
                  <a:rPr lang="ja-JP" altLang="en-US" sz="2000" dirty="0" smtClean="0"/>
                  <a:t>われてい</a:t>
                </a:r>
                <a:r>
                  <a:rPr lang="ja-JP" altLang="en-US" sz="2000" dirty="0"/>
                  <a:t>る</a:t>
                </a:r>
                <a:r>
                  <a:rPr kumimoji="1" lang="ja-JP" altLang="en-US" sz="2000" dirty="0" smtClean="0"/>
                  <a:t>実験のシミュレーションを使用する</a:t>
                </a:r>
                <a:endParaRPr lang="en-US" altLang="ja-JP" sz="2000" dirty="0"/>
              </a:p>
              <a:p>
                <a:r>
                  <a:rPr lang="ja-JP" altLang="en-US" sz="2000" dirty="0" smtClean="0"/>
                  <a:t>陽子と陽子を重心系エネルギー</a:t>
                </a:r>
                <a:r>
                  <a:rPr lang="en-US" altLang="ja-JP" sz="2000" dirty="0" smtClean="0"/>
                  <a:t>14 </a:t>
                </a:r>
                <a:r>
                  <a:rPr lang="en-US" altLang="ja-JP" sz="2000" dirty="0" err="1" smtClean="0"/>
                  <a:t>TeV</a:t>
                </a:r>
                <a:r>
                  <a:rPr lang="ja-JP" altLang="en-US" sz="2000" dirty="0" smtClean="0"/>
                  <a:t>で衝突させる</a:t>
                </a:r>
                <a:endParaRPr lang="en-US" altLang="ja-JP" sz="2000" dirty="0" smtClean="0"/>
              </a:p>
              <a:p>
                <a:endParaRPr kumimoji="1" lang="en-US" altLang="ja-JP" sz="2000" dirty="0"/>
              </a:p>
              <a:p>
                <a:pPr/>
                <a14:m>
                  <m:oMathPara xmlns:m="http://schemas.openxmlformats.org/officeDocument/2006/math">
                    <m:oMathParaPr>
                      <m:jc m:val="centerGroup"/>
                    </m:oMathParaPr>
                    <m:oMath xmlns:m="http://schemas.openxmlformats.org/officeDocument/2006/math">
                      <m:r>
                        <a:rPr kumimoji="1" lang="en-US" altLang="ja-JP" sz="3200" b="0" i="1" smtClean="0">
                          <a:solidFill>
                            <a:srgbClr val="0000CC"/>
                          </a:solidFill>
                          <a:latin typeface="Cambria Math" panose="02040503050406030204" pitchFamily="18" charset="0"/>
                        </a:rPr>
                        <m:t>𝑝</m:t>
                      </m:r>
                      <m:r>
                        <a:rPr kumimoji="1" lang="en-US" altLang="ja-JP" sz="3200" b="0" i="1" smtClean="0">
                          <a:solidFill>
                            <a:srgbClr val="0000CC"/>
                          </a:solidFill>
                          <a:latin typeface="Cambria Math" panose="02040503050406030204" pitchFamily="18" charset="0"/>
                        </a:rPr>
                        <m:t>+</m:t>
                      </m:r>
                      <m:r>
                        <a:rPr kumimoji="1" lang="en-US" altLang="ja-JP" sz="3200" b="0" i="1" smtClean="0">
                          <a:solidFill>
                            <a:srgbClr val="0000CC"/>
                          </a:solidFill>
                          <a:latin typeface="Cambria Math" panose="02040503050406030204" pitchFamily="18" charset="0"/>
                        </a:rPr>
                        <m:t>𝑝</m:t>
                      </m:r>
                      <m:r>
                        <a:rPr kumimoji="1" lang="en-US" altLang="ja-JP" sz="3200" b="0" i="1" smtClean="0">
                          <a:solidFill>
                            <a:srgbClr val="0000CC"/>
                          </a:solidFill>
                          <a:latin typeface="Cambria Math" panose="02040503050406030204" pitchFamily="18" charset="0"/>
                        </a:rPr>
                        <m:t> →</m:t>
                      </m:r>
                      <m:r>
                        <a:rPr kumimoji="1" lang="en-US" altLang="ja-JP" sz="3200" b="0" i="1" smtClean="0">
                          <a:solidFill>
                            <a:srgbClr val="0000CC"/>
                          </a:solidFill>
                          <a:latin typeface="Cambria Math" panose="02040503050406030204" pitchFamily="18" charset="0"/>
                        </a:rPr>
                        <m:t>𝑋</m:t>
                      </m:r>
                    </m:oMath>
                  </m:oMathPara>
                </a14:m>
                <a:endParaRPr kumimoji="1" lang="en-US" altLang="ja-JP" sz="3200" dirty="0" smtClean="0">
                  <a:solidFill>
                    <a:srgbClr val="0000CC"/>
                  </a:solidFill>
                </a:endParaRPr>
              </a:p>
              <a:p>
                <a:endParaRPr kumimoji="1" lang="en-US" altLang="ja-JP" sz="2000" dirty="0" smtClean="0"/>
              </a:p>
              <a:p>
                <a:pPr marL="342900" indent="-342900">
                  <a:buFont typeface="Arial" panose="020B0604020202020204" pitchFamily="34" charset="0"/>
                  <a:buChar char="•"/>
                </a:pPr>
                <a:r>
                  <a:rPr lang="ja-JP" altLang="en-US" sz="2000" dirty="0" smtClean="0"/>
                  <a:t>どのような終状態</a:t>
                </a:r>
                <a:r>
                  <a:rPr lang="en-US" altLang="ja-JP" sz="2000" dirty="0" smtClean="0"/>
                  <a:t>X</a:t>
                </a:r>
                <a:r>
                  <a:rPr lang="ja-JP" altLang="en-US" sz="2000" dirty="0" smtClean="0"/>
                  <a:t>が出てくるかは、場の理論で記述される</a:t>
                </a:r>
                <a:endParaRPr lang="en-US" altLang="ja-JP" sz="2000" dirty="0"/>
              </a:p>
              <a:p>
                <a:pPr marL="342900" indent="-342900">
                  <a:buFont typeface="Arial" panose="020B0604020202020204" pitchFamily="34" charset="0"/>
                  <a:buChar char="•"/>
                </a:pPr>
                <a:r>
                  <a:rPr kumimoji="1" lang="ja-JP" altLang="en-US" sz="2000" dirty="0" smtClean="0"/>
                  <a:t>保存則（エネルギー、運動量、電荷等）</a:t>
                </a:r>
                <a:r>
                  <a:rPr lang="ja-JP" altLang="en-US" sz="2000" dirty="0" smtClean="0"/>
                  <a:t>が満たされている限り、無数の終状態が存在する。粒子数は保存則しない</a:t>
                </a:r>
                <a:endParaRPr lang="en-US" altLang="ja-JP" sz="2000" dirty="0" smtClean="0"/>
              </a:p>
              <a:p>
                <a:pPr marL="342900" indent="-342900">
                  <a:buFont typeface="Arial" panose="020B0604020202020204" pitchFamily="34" charset="0"/>
                  <a:buChar char="•"/>
                </a:pPr>
                <a:r>
                  <a:rPr lang="ja-JP" altLang="en-US" sz="2000" dirty="0"/>
                  <a:t>場</a:t>
                </a:r>
                <a:r>
                  <a:rPr lang="ja-JP" altLang="en-US" sz="2000" dirty="0" smtClean="0"/>
                  <a:t>の理論で予言できるのは、</a:t>
                </a:r>
                <a:r>
                  <a:rPr lang="ja-JP" altLang="en-US" sz="2000" dirty="0" smtClean="0">
                    <a:solidFill>
                      <a:srgbClr val="0000CC"/>
                    </a:solidFill>
                  </a:rPr>
                  <a:t>特定の終状態を生成する断面積</a:t>
                </a:r>
                <a:endParaRPr lang="en-US" altLang="ja-JP" sz="2000" dirty="0" smtClean="0">
                  <a:solidFill>
                    <a:srgbClr val="0000CC"/>
                  </a:solidFill>
                </a:endParaRPr>
              </a:p>
              <a:p>
                <a:pPr marL="342900" indent="-342900">
                  <a:buFont typeface="Arial" panose="020B0604020202020204" pitchFamily="34" charset="0"/>
                  <a:buChar char="•"/>
                </a:pPr>
                <a:endParaRPr lang="en-US" altLang="ja-JP" sz="2000" dirty="0" smtClean="0"/>
              </a:p>
              <a:p>
                <a:pPr marL="342900" indent="-342900">
                  <a:buFont typeface="Arial" panose="020B0604020202020204" pitchFamily="34" charset="0"/>
                  <a:buChar char="•"/>
                </a:pPr>
                <a:r>
                  <a:rPr lang="ja-JP" altLang="en-US" sz="2000" dirty="0" smtClean="0"/>
                  <a:t>実験的には、多数の事象データを取得して、</a:t>
                </a:r>
                <a:endParaRPr lang="en-US" altLang="ja-JP" sz="2000" dirty="0" smtClean="0"/>
              </a:p>
              <a:p>
                <a:pPr marL="800100" lvl="1" indent="-342900">
                  <a:buFont typeface="Arial" panose="020B0604020202020204" pitchFamily="34" charset="0"/>
                  <a:buChar char="•"/>
                </a:pPr>
                <a:r>
                  <a:rPr lang="ja-JP" altLang="en-US" sz="2000" dirty="0" smtClean="0">
                    <a:solidFill>
                      <a:srgbClr val="0000CC"/>
                    </a:solidFill>
                  </a:rPr>
                  <a:t>どのような散乱過程（</a:t>
                </a:r>
                <a14:m>
                  <m:oMath xmlns:m="http://schemas.openxmlformats.org/officeDocument/2006/math">
                    <m:r>
                      <a:rPr lang="en-US" altLang="ja-JP" sz="2000" b="0" i="1" smtClean="0">
                        <a:solidFill>
                          <a:srgbClr val="0000CC"/>
                        </a:solidFill>
                        <a:latin typeface="Cambria Math" panose="02040503050406030204" pitchFamily="18" charset="0"/>
                      </a:rPr>
                      <m:t>𝑝</m:t>
                    </m:r>
                    <m:r>
                      <a:rPr lang="en-US" altLang="ja-JP" sz="2000" b="0" i="1" smtClean="0">
                        <a:solidFill>
                          <a:srgbClr val="0000CC"/>
                        </a:solidFill>
                        <a:latin typeface="Cambria Math" panose="02040503050406030204" pitchFamily="18" charset="0"/>
                      </a:rPr>
                      <m:t>+</m:t>
                    </m:r>
                    <m:r>
                      <a:rPr lang="en-US" altLang="ja-JP" sz="2000" b="0" i="1" smtClean="0">
                        <a:solidFill>
                          <a:srgbClr val="0000CC"/>
                        </a:solidFill>
                        <a:latin typeface="Cambria Math" panose="02040503050406030204" pitchFamily="18" charset="0"/>
                      </a:rPr>
                      <m:t>𝑝</m:t>
                    </m:r>
                    <m:r>
                      <a:rPr lang="en-US" altLang="ja-JP" sz="2000" b="0" i="1" smtClean="0">
                        <a:solidFill>
                          <a:srgbClr val="0000CC"/>
                        </a:solidFill>
                        <a:latin typeface="Cambria Math" panose="02040503050406030204" pitchFamily="18" charset="0"/>
                      </a:rPr>
                      <m:t>→</m:t>
                    </m:r>
                    <m:r>
                      <a:rPr lang="en-US" altLang="ja-JP" sz="2000" b="0" i="1" smtClean="0">
                        <a:solidFill>
                          <a:srgbClr val="0000CC"/>
                        </a:solidFill>
                        <a:latin typeface="Cambria Math" panose="02040503050406030204" pitchFamily="18" charset="0"/>
                      </a:rPr>
                      <m:t>𝑋</m:t>
                    </m:r>
                  </m:oMath>
                </a14:m>
                <a:r>
                  <a:rPr lang="ja-JP" altLang="en-US" sz="2000" dirty="0" smtClean="0">
                    <a:solidFill>
                      <a:srgbClr val="0000CC"/>
                    </a:solidFill>
                  </a:rPr>
                  <a:t>）</a:t>
                </a:r>
                <a:r>
                  <a:rPr lang="ja-JP" altLang="en-US" sz="2000" dirty="0" err="1" smtClean="0">
                    <a:solidFill>
                      <a:srgbClr val="0000CC"/>
                    </a:solidFill>
                  </a:rPr>
                  <a:t>かを</a:t>
                </a:r>
                <a:r>
                  <a:rPr lang="ja-JP" altLang="en-US" sz="2000" dirty="0" smtClean="0">
                    <a:solidFill>
                      <a:srgbClr val="0000CC"/>
                    </a:solidFill>
                  </a:rPr>
                  <a:t>判定</a:t>
                </a:r>
                <a:endParaRPr lang="en-US" altLang="ja-JP" sz="2000" dirty="0" smtClean="0">
                  <a:solidFill>
                    <a:srgbClr val="0000CC"/>
                  </a:solidFill>
                </a:endParaRPr>
              </a:p>
              <a:p>
                <a:pPr marL="800100" lvl="1" indent="-342900">
                  <a:buFont typeface="Arial" panose="020B0604020202020204" pitchFamily="34" charset="0"/>
                  <a:buChar char="•"/>
                </a:pPr>
                <a:r>
                  <a:rPr lang="ja-JP" altLang="en-US" sz="2000" dirty="0" smtClean="0">
                    <a:solidFill>
                      <a:srgbClr val="0000CC"/>
                    </a:solidFill>
                  </a:rPr>
                  <a:t>目的の終状態</a:t>
                </a:r>
                <a14:m>
                  <m:oMath xmlns:m="http://schemas.openxmlformats.org/officeDocument/2006/math">
                    <m:r>
                      <a:rPr lang="en-US" altLang="ja-JP" sz="2000" i="1">
                        <a:solidFill>
                          <a:srgbClr val="0000CC"/>
                        </a:solidFill>
                        <a:latin typeface="Cambria Math" panose="02040503050406030204" pitchFamily="18" charset="0"/>
                      </a:rPr>
                      <m:t>𝑋</m:t>
                    </m:r>
                    <m:r>
                      <a:rPr lang="ja-JP" altLang="en-US" sz="2000" i="1" smtClean="0">
                        <a:solidFill>
                          <a:srgbClr val="0000CC"/>
                        </a:solidFill>
                        <a:latin typeface="Cambria Math" panose="02040503050406030204" pitchFamily="18" charset="0"/>
                      </a:rPr>
                      <m:t>が</m:t>
                    </m:r>
                  </m:oMath>
                </a14:m>
                <a:r>
                  <a:rPr lang="ja-JP" altLang="en-US" sz="2000" dirty="0" smtClean="0">
                    <a:solidFill>
                      <a:srgbClr val="0000CC"/>
                    </a:solidFill>
                  </a:rPr>
                  <a:t>生成した事象のみを集める</a:t>
                </a:r>
                <a:endParaRPr lang="en-US" altLang="ja-JP" sz="2000" dirty="0" smtClean="0">
                  <a:solidFill>
                    <a:srgbClr val="0000CC"/>
                  </a:solidFill>
                </a:endParaRPr>
              </a:p>
              <a:p>
                <a:pPr marL="800100" lvl="1" indent="-342900">
                  <a:buFont typeface="Arial" panose="020B0604020202020204" pitchFamily="34" charset="0"/>
                  <a:buChar char="•"/>
                </a:pPr>
                <a:r>
                  <a:rPr lang="ja-JP" altLang="en-US" sz="2000" dirty="0" smtClean="0">
                    <a:solidFill>
                      <a:srgbClr val="0000CC"/>
                    </a:solidFill>
                  </a:rPr>
                  <a:t>分布を作り、理論と比較する</a:t>
                </a:r>
                <a:endParaRPr lang="en-US" altLang="ja-JP" sz="2000" dirty="0" smtClean="0">
                  <a:solidFill>
                    <a:srgbClr val="0000CC"/>
                  </a:solidFill>
                </a:endParaRP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213361" y="1310672"/>
                <a:ext cx="8641080" cy="4585871"/>
              </a:xfrm>
              <a:prstGeom prst="rect">
                <a:avLst/>
              </a:prstGeom>
              <a:blipFill rotWithShape="0">
                <a:blip r:embed="rId2"/>
                <a:stretch>
                  <a:fillRect l="-705" t="-931" r="-635" b="-133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40511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陽子・陽子散乱データの解析</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11</a:t>
            </a:fld>
            <a:endParaRPr kumimoji="1" lang="ja-JP" altLang="en-US"/>
          </a:p>
        </p:txBody>
      </p:sp>
      <mc:AlternateContent xmlns:mc="http://schemas.openxmlformats.org/markup-compatibility/2006">
        <mc:Choice xmlns:a14="http://schemas.microsoft.com/office/drawing/2010/main" Requires="a14">
          <p:sp>
            <p:nvSpPr>
              <p:cNvPr id="10" name="テキスト ボックス 9"/>
              <p:cNvSpPr txBox="1"/>
              <p:nvPr/>
            </p:nvSpPr>
            <p:spPr>
              <a:xfrm>
                <a:off x="2843142" y="4799437"/>
                <a:ext cx="401007" cy="40011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𝑝</m:t>
                      </m:r>
                    </m:oMath>
                  </m:oMathPara>
                </a14:m>
                <a:endParaRPr kumimoji="1" lang="en-US" altLang="ja-JP" sz="2000" b="0" dirty="0" smtClean="0"/>
              </a:p>
            </p:txBody>
          </p:sp>
        </mc:Choice>
        <mc:Fallback>
          <p:sp>
            <p:nvSpPr>
              <p:cNvPr id="10" name="テキスト ボックス 9"/>
              <p:cNvSpPr txBox="1">
                <a:spLocks noRot="1" noChangeAspect="1" noMove="1" noResize="1" noEditPoints="1" noAdjustHandles="1" noChangeArrowheads="1" noChangeShapeType="1" noTextEdit="1"/>
              </p:cNvSpPr>
              <p:nvPr/>
            </p:nvSpPr>
            <p:spPr>
              <a:xfrm>
                <a:off x="2843142" y="4799437"/>
                <a:ext cx="401007" cy="400110"/>
              </a:xfrm>
              <a:prstGeom prst="rect">
                <a:avLst/>
              </a:prstGeom>
              <a:blipFill rotWithShape="0">
                <a:blip r:embed="rId2"/>
                <a:stretch>
                  <a:fillRect b="-10606"/>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テキスト ボックス 10"/>
              <p:cNvSpPr txBox="1"/>
              <p:nvPr/>
            </p:nvSpPr>
            <p:spPr>
              <a:xfrm>
                <a:off x="5266599" y="4734967"/>
                <a:ext cx="401007" cy="40011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𝑝</m:t>
                      </m:r>
                    </m:oMath>
                  </m:oMathPara>
                </a14:m>
                <a:endParaRPr kumimoji="1" lang="en-US" altLang="ja-JP" sz="2000" b="0" dirty="0" smtClean="0"/>
              </a:p>
            </p:txBody>
          </p:sp>
        </mc:Choice>
        <mc:Fallback>
          <p:sp>
            <p:nvSpPr>
              <p:cNvPr id="11" name="テキスト ボックス 10"/>
              <p:cNvSpPr txBox="1">
                <a:spLocks noRot="1" noChangeAspect="1" noMove="1" noResize="1" noEditPoints="1" noAdjustHandles="1" noChangeArrowheads="1" noChangeShapeType="1" noTextEdit="1"/>
              </p:cNvSpPr>
              <p:nvPr/>
            </p:nvSpPr>
            <p:spPr>
              <a:xfrm>
                <a:off x="5266599" y="4734967"/>
                <a:ext cx="401007" cy="400110"/>
              </a:xfrm>
              <a:prstGeom prst="rect">
                <a:avLst/>
              </a:prstGeom>
              <a:blipFill rotWithShape="0">
                <a:blip r:embed="rId3"/>
                <a:stretch>
                  <a:fillRect b="-10769"/>
                </a:stretch>
              </a:blipFill>
            </p:spPr>
            <p:txBody>
              <a:bodyPr/>
              <a:lstStyle/>
              <a:p>
                <a:r>
                  <a:rPr lang="ja-JP" altLang="en-US">
                    <a:noFill/>
                  </a:rPr>
                  <a:t> </a:t>
                </a:r>
              </a:p>
            </p:txBody>
          </p:sp>
        </mc:Fallback>
      </mc:AlternateContent>
      <p:grpSp>
        <p:nvGrpSpPr>
          <p:cNvPr id="12" name="グループ化 11"/>
          <p:cNvGrpSpPr/>
          <p:nvPr/>
        </p:nvGrpSpPr>
        <p:grpSpPr>
          <a:xfrm>
            <a:off x="1477193" y="3291845"/>
            <a:ext cx="6039312" cy="1512167"/>
            <a:chOff x="798822" y="5157193"/>
            <a:chExt cx="6039312" cy="1512167"/>
          </a:xfrm>
        </p:grpSpPr>
        <p:sp>
          <p:nvSpPr>
            <p:cNvPr id="13" name="円/楕円 12"/>
            <p:cNvSpPr/>
            <p:nvPr/>
          </p:nvSpPr>
          <p:spPr>
            <a:xfrm>
              <a:off x="2238602" y="5517232"/>
              <a:ext cx="432048" cy="1008112"/>
            </a:xfrm>
            <a:prstGeom prst="ellipse">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460688" y="5878342"/>
              <a:ext cx="190826" cy="19082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269862" y="5687516"/>
              <a:ext cx="190826" cy="190826"/>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365275" y="6262337"/>
              <a:ext cx="190826" cy="190826"/>
            </a:xfrm>
            <a:prstGeom prst="ellips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p:cNvGrpSpPr/>
            <p:nvPr/>
          </p:nvGrpSpPr>
          <p:grpSpPr>
            <a:xfrm>
              <a:off x="4283968" y="5461992"/>
              <a:ext cx="432048" cy="1008112"/>
              <a:chOff x="2391002" y="5669632"/>
              <a:chExt cx="432048" cy="1008112"/>
            </a:xfrm>
          </p:grpSpPr>
          <p:sp>
            <p:nvSpPr>
              <p:cNvPr id="27" name="円/楕円 26"/>
              <p:cNvSpPr/>
              <p:nvPr/>
            </p:nvSpPr>
            <p:spPr>
              <a:xfrm>
                <a:off x="2391002" y="5669632"/>
                <a:ext cx="432048" cy="1008112"/>
              </a:xfrm>
              <a:prstGeom prst="ellipse">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2534423" y="5772394"/>
                <a:ext cx="190826" cy="19082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2416200" y="6118448"/>
                <a:ext cx="190826" cy="190826"/>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2599849" y="6320836"/>
                <a:ext cx="190826" cy="190826"/>
              </a:xfrm>
              <a:prstGeom prst="ellips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8" name="直線矢印コネクタ 17"/>
            <p:cNvCxnSpPr/>
            <p:nvPr/>
          </p:nvCxnSpPr>
          <p:spPr>
            <a:xfrm flipV="1">
              <a:off x="2542862" y="5782929"/>
              <a:ext cx="4295272"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3" idx="5"/>
            </p:cNvCxnSpPr>
            <p:nvPr/>
          </p:nvCxnSpPr>
          <p:spPr>
            <a:xfrm>
              <a:off x="2607378" y="6377709"/>
              <a:ext cx="42307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flipV="1">
              <a:off x="3677392" y="5998514"/>
              <a:ext cx="557053" cy="770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670650" y="5973755"/>
              <a:ext cx="90949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3580148" y="5157193"/>
              <a:ext cx="824431" cy="7536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3647760" y="6006221"/>
              <a:ext cx="686615" cy="66313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爆発 1 23"/>
            <p:cNvSpPr/>
            <p:nvPr/>
          </p:nvSpPr>
          <p:spPr>
            <a:xfrm>
              <a:off x="3303157" y="5796834"/>
              <a:ext cx="689206" cy="411775"/>
            </a:xfrm>
            <a:prstGeom prst="irregularSeal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矢印コネクタ 24"/>
            <p:cNvCxnSpPr/>
            <p:nvPr/>
          </p:nvCxnSpPr>
          <p:spPr>
            <a:xfrm flipH="1">
              <a:off x="894235" y="6208609"/>
              <a:ext cx="360575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798822" y="5660167"/>
              <a:ext cx="360575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31" name="正方形/長方形 30"/>
              <p:cNvSpPr/>
              <p:nvPr/>
            </p:nvSpPr>
            <p:spPr>
              <a:xfrm>
                <a:off x="257759" y="1415138"/>
                <a:ext cx="16889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400" i="1">
                          <a:solidFill>
                            <a:srgbClr val="0000CC"/>
                          </a:solidFill>
                          <a:latin typeface="Cambria Math" panose="02040503050406030204" pitchFamily="18" charset="0"/>
                        </a:rPr>
                        <m:t>𝑝</m:t>
                      </m:r>
                      <m:r>
                        <a:rPr lang="en-US" altLang="ja-JP" sz="2400" i="1">
                          <a:solidFill>
                            <a:srgbClr val="0000CC"/>
                          </a:solidFill>
                          <a:latin typeface="Cambria Math" panose="02040503050406030204" pitchFamily="18" charset="0"/>
                        </a:rPr>
                        <m:t>+</m:t>
                      </m:r>
                      <m:r>
                        <a:rPr lang="en-US" altLang="ja-JP" sz="2400" i="1">
                          <a:solidFill>
                            <a:srgbClr val="0000CC"/>
                          </a:solidFill>
                          <a:latin typeface="Cambria Math" panose="02040503050406030204" pitchFamily="18" charset="0"/>
                        </a:rPr>
                        <m:t>𝑝</m:t>
                      </m:r>
                      <m:r>
                        <a:rPr lang="en-US" altLang="ja-JP" sz="2400" i="1">
                          <a:solidFill>
                            <a:srgbClr val="0000CC"/>
                          </a:solidFill>
                          <a:latin typeface="Cambria Math" panose="02040503050406030204" pitchFamily="18" charset="0"/>
                        </a:rPr>
                        <m:t> →</m:t>
                      </m:r>
                      <m:r>
                        <a:rPr lang="en-US" altLang="ja-JP" sz="2400" i="1">
                          <a:solidFill>
                            <a:srgbClr val="0000CC"/>
                          </a:solidFill>
                          <a:latin typeface="Cambria Math" panose="02040503050406030204" pitchFamily="18" charset="0"/>
                        </a:rPr>
                        <m:t>𝑋</m:t>
                      </m:r>
                    </m:oMath>
                  </m:oMathPara>
                </a14:m>
                <a:endParaRPr lang="en-US" altLang="ja-JP" sz="2400" dirty="0">
                  <a:solidFill>
                    <a:srgbClr val="0000CC"/>
                  </a:solidFill>
                </a:endParaRPr>
              </a:p>
            </p:txBody>
          </p:sp>
        </mc:Choice>
        <mc:Fallback>
          <p:sp>
            <p:nvSpPr>
              <p:cNvPr id="31" name="正方形/長方形 30"/>
              <p:cNvSpPr>
                <a:spLocks noRot="1" noChangeAspect="1" noMove="1" noResize="1" noEditPoints="1" noAdjustHandles="1" noChangeArrowheads="1" noChangeShapeType="1" noTextEdit="1"/>
              </p:cNvSpPr>
              <p:nvPr/>
            </p:nvSpPr>
            <p:spPr>
              <a:xfrm>
                <a:off x="257759" y="1415138"/>
                <a:ext cx="1688924" cy="461665"/>
              </a:xfrm>
              <a:prstGeom prst="rect">
                <a:avLst/>
              </a:prstGeom>
              <a:blipFill rotWithShape="0">
                <a:blip r:embed="rId4"/>
                <a:stretch>
                  <a:fillRect b="-13158"/>
                </a:stretch>
              </a:blipFill>
            </p:spPr>
            <p:txBody>
              <a:bodyPr/>
              <a:lstStyle/>
              <a:p>
                <a:r>
                  <a:rPr lang="ja-JP" altLang="en-US">
                    <a:noFill/>
                  </a:rPr>
                  <a:t> </a:t>
                </a:r>
              </a:p>
            </p:txBody>
          </p:sp>
        </mc:Fallback>
      </mc:AlternateContent>
      <p:sp>
        <p:nvSpPr>
          <p:cNvPr id="32" name="テキスト ボックス 31"/>
          <p:cNvSpPr txBox="1"/>
          <p:nvPr/>
        </p:nvSpPr>
        <p:spPr>
          <a:xfrm>
            <a:off x="318673" y="2044029"/>
            <a:ext cx="3256020" cy="400110"/>
          </a:xfrm>
          <a:prstGeom prst="rect">
            <a:avLst/>
          </a:prstGeom>
          <a:noFill/>
        </p:spPr>
        <p:txBody>
          <a:bodyPr wrap="none" rtlCol="0">
            <a:spAutoFit/>
          </a:bodyPr>
          <a:lstStyle/>
          <a:p>
            <a:r>
              <a:rPr lang="ja-JP" altLang="en-US" sz="2000" dirty="0" smtClean="0"/>
              <a:t>様々な終状態</a:t>
            </a:r>
            <a:r>
              <a:rPr lang="en-US" altLang="ja-JP" sz="2000" dirty="0" smtClean="0"/>
              <a:t>X</a:t>
            </a:r>
            <a:r>
              <a:rPr lang="ja-JP" altLang="en-US" sz="2000" dirty="0" smtClean="0"/>
              <a:t>が起こり得る</a:t>
            </a:r>
            <a:endParaRPr kumimoji="1" lang="ja-JP" altLang="en-US" sz="2000" dirty="0" smtClean="0"/>
          </a:p>
        </p:txBody>
      </p:sp>
    </p:spTree>
    <p:extLst>
      <p:ext uri="{BB962C8B-B14F-4D97-AF65-F5344CB8AC3E}">
        <p14:creationId xmlns:p14="http://schemas.microsoft.com/office/powerpoint/2010/main" val="1984811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MC</a:t>
            </a:r>
            <a:r>
              <a:rPr kumimoji="1" lang="ja-JP" altLang="en-US" dirty="0" smtClean="0"/>
              <a:t>シミュレーション</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12</a:t>
            </a:fld>
            <a:endParaRPr kumimoji="1" lang="ja-JP" altLang="en-US"/>
          </a:p>
        </p:txBody>
      </p:sp>
      <mc:AlternateContent xmlns:mc="http://schemas.openxmlformats.org/markup-compatibility/2006">
        <mc:Choice xmlns:a14="http://schemas.microsoft.com/office/drawing/2010/main" Requires="a14">
          <p:sp>
            <p:nvSpPr>
              <p:cNvPr id="8" name="正方形/長方形 7"/>
              <p:cNvSpPr/>
              <p:nvPr/>
            </p:nvSpPr>
            <p:spPr>
              <a:xfrm>
                <a:off x="353293" y="1933753"/>
                <a:ext cx="1829540" cy="4698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400" i="1" smtClean="0">
                          <a:solidFill>
                            <a:srgbClr val="0000CC"/>
                          </a:solidFill>
                          <a:latin typeface="Cambria Math" panose="02040503050406030204" pitchFamily="18" charset="0"/>
                        </a:rPr>
                        <m:t>𝑝</m:t>
                      </m:r>
                      <m:r>
                        <a:rPr lang="en-US" altLang="ja-JP" sz="2400" i="1" smtClean="0">
                          <a:solidFill>
                            <a:srgbClr val="0000CC"/>
                          </a:solidFill>
                          <a:latin typeface="Cambria Math" panose="02040503050406030204" pitchFamily="18" charset="0"/>
                        </a:rPr>
                        <m:t>+</m:t>
                      </m:r>
                      <m:r>
                        <a:rPr lang="en-US" altLang="ja-JP" sz="2400" i="1" smtClean="0">
                          <a:solidFill>
                            <a:srgbClr val="0000CC"/>
                          </a:solidFill>
                          <a:latin typeface="Cambria Math" panose="02040503050406030204" pitchFamily="18" charset="0"/>
                        </a:rPr>
                        <m:t>𝑝</m:t>
                      </m:r>
                      <m:r>
                        <a:rPr lang="en-US" altLang="ja-JP" sz="2400" i="1" smtClean="0">
                          <a:solidFill>
                            <a:srgbClr val="0000CC"/>
                          </a:solidFill>
                          <a:latin typeface="Cambria Math" panose="02040503050406030204" pitchFamily="18" charset="0"/>
                        </a:rPr>
                        <m:t> →</m:t>
                      </m:r>
                      <m:r>
                        <a:rPr lang="en-US" altLang="ja-JP" sz="2400" b="0" i="1" smtClean="0">
                          <a:solidFill>
                            <a:srgbClr val="0000CC"/>
                          </a:solidFill>
                          <a:latin typeface="Cambria Math" panose="02040503050406030204" pitchFamily="18" charset="0"/>
                        </a:rPr>
                        <m:t>𝑏</m:t>
                      </m:r>
                      <m:acc>
                        <m:accPr>
                          <m:chr m:val="̅"/>
                          <m:ctrlPr>
                            <a:rPr lang="en-US" altLang="ja-JP" sz="2400" b="0" i="1" smtClean="0">
                              <a:solidFill>
                                <a:srgbClr val="0000CC"/>
                              </a:solidFill>
                              <a:latin typeface="Cambria Math" panose="02040503050406030204" pitchFamily="18" charset="0"/>
                            </a:rPr>
                          </m:ctrlPr>
                        </m:accPr>
                        <m:e>
                          <m:r>
                            <a:rPr lang="en-US" altLang="ja-JP" sz="2400" b="0" i="1" smtClean="0">
                              <a:solidFill>
                                <a:srgbClr val="0000CC"/>
                              </a:solidFill>
                              <a:latin typeface="Cambria Math" panose="02040503050406030204" pitchFamily="18" charset="0"/>
                            </a:rPr>
                            <m:t>𝑏</m:t>
                          </m:r>
                        </m:e>
                      </m:acc>
                    </m:oMath>
                  </m:oMathPara>
                </a14:m>
                <a:endParaRPr lang="en-US" altLang="ja-JP" sz="2400" dirty="0">
                  <a:solidFill>
                    <a:srgbClr val="0000CC"/>
                  </a:solidFill>
                </a:endParaRPr>
              </a:p>
            </p:txBody>
          </p:sp>
        </mc:Choice>
        <mc:Fallback>
          <p:sp>
            <p:nvSpPr>
              <p:cNvPr id="8" name="正方形/長方形 7"/>
              <p:cNvSpPr>
                <a:spLocks noRot="1" noChangeAspect="1" noMove="1" noResize="1" noEditPoints="1" noAdjustHandles="1" noChangeArrowheads="1" noChangeShapeType="1" noTextEdit="1"/>
              </p:cNvSpPr>
              <p:nvPr/>
            </p:nvSpPr>
            <p:spPr>
              <a:xfrm>
                <a:off x="353293" y="1933753"/>
                <a:ext cx="1829540" cy="469809"/>
              </a:xfrm>
              <a:prstGeom prst="rect">
                <a:avLst/>
              </a:prstGeom>
              <a:blipFill rotWithShape="0">
                <a:blip r:embed="rId2"/>
                <a:stretch>
                  <a:fillRect r="-15667" b="-12987"/>
                </a:stretch>
              </a:blipFill>
            </p:spPr>
            <p:txBody>
              <a:bodyPr/>
              <a:lstStyle/>
              <a:p>
                <a:r>
                  <a:rPr lang="ja-JP" altLang="en-US">
                    <a:noFill/>
                  </a:rPr>
                  <a:t> </a:t>
                </a:r>
              </a:p>
            </p:txBody>
          </p:sp>
        </mc:Fallback>
      </mc:AlternateContent>
      <p:sp>
        <p:nvSpPr>
          <p:cNvPr id="3" name="テキスト ボックス 2"/>
          <p:cNvSpPr txBox="1"/>
          <p:nvPr/>
        </p:nvSpPr>
        <p:spPr>
          <a:xfrm>
            <a:off x="353293" y="1533643"/>
            <a:ext cx="3400290" cy="400110"/>
          </a:xfrm>
          <a:prstGeom prst="rect">
            <a:avLst/>
          </a:prstGeom>
          <a:noFill/>
        </p:spPr>
        <p:txBody>
          <a:bodyPr wrap="none" rtlCol="0">
            <a:spAutoFit/>
          </a:bodyPr>
          <a:lstStyle/>
          <a:p>
            <a:r>
              <a:rPr kumimoji="1" lang="en-US" altLang="ja-JP" sz="2000" dirty="0" smtClean="0"/>
              <a:t>b</a:t>
            </a:r>
            <a:r>
              <a:rPr kumimoji="1" lang="ja-JP" altLang="en-US" sz="2000" dirty="0" smtClean="0"/>
              <a:t>クォーク、反</a:t>
            </a:r>
            <a:r>
              <a:rPr kumimoji="1" lang="en-US" altLang="ja-JP" sz="2000" dirty="0" smtClean="0"/>
              <a:t>b</a:t>
            </a:r>
            <a:r>
              <a:rPr kumimoji="1" lang="ja-JP" altLang="en-US" sz="2000" dirty="0" smtClean="0"/>
              <a:t>クォーク対生成</a:t>
            </a:r>
            <a:endParaRPr kumimoji="1" lang="ja-JP" altLang="en-US" sz="2000" dirty="0" smtClean="0"/>
          </a:p>
        </p:txBody>
      </p:sp>
      <mc:AlternateContent xmlns:mc="http://schemas.openxmlformats.org/markup-compatibility/2006">
        <mc:Choice xmlns:a14="http://schemas.microsoft.com/office/drawing/2010/main" Requires="a14">
          <p:sp>
            <p:nvSpPr>
              <p:cNvPr id="9" name="テキスト ボックス 8"/>
              <p:cNvSpPr txBox="1"/>
              <p:nvPr/>
            </p:nvSpPr>
            <p:spPr>
              <a:xfrm>
                <a:off x="175872" y="2803672"/>
                <a:ext cx="8872594" cy="1945854"/>
              </a:xfrm>
              <a:prstGeom prst="rect">
                <a:avLst/>
              </a:prstGeom>
              <a:noFill/>
            </p:spPr>
            <p:txBody>
              <a:bodyPr wrap="square" rtlCol="0">
                <a:spAutoFit/>
              </a:bodyPr>
              <a:lstStyle/>
              <a:p>
                <a:r>
                  <a:rPr kumimoji="1" lang="ja-JP" altLang="en-US" sz="2000" dirty="0" smtClean="0"/>
                  <a:t>シミュレーションでは、さらに</a:t>
                </a:r>
                <a:endParaRPr kumimoji="1" lang="en-US" altLang="ja-JP" sz="2000" dirty="0" smtClean="0"/>
              </a:p>
              <a:p>
                <a:pPr marL="342900" indent="-342900">
                  <a:buFont typeface="Arial" panose="020B0604020202020204" pitchFamily="34" charset="0"/>
                  <a:buChar char="•"/>
                </a:pPr>
                <a:r>
                  <a:rPr lang="en-US" altLang="ja-JP" sz="2000" dirty="0" smtClean="0"/>
                  <a:t>Parton Shower : </a:t>
                </a:r>
                <a:r>
                  <a:rPr kumimoji="1" lang="en-US" altLang="ja-JP" sz="2000" dirty="0" smtClean="0"/>
                  <a:t>QCD</a:t>
                </a:r>
                <a:r>
                  <a:rPr kumimoji="1" lang="ja-JP" altLang="en-US" sz="2000" dirty="0" smtClean="0"/>
                  <a:t>の高次の効果（</a:t>
                </a:r>
                <a14:m>
                  <m:oMath xmlns:m="http://schemas.openxmlformats.org/officeDocument/2006/math">
                    <m:r>
                      <a:rPr kumimoji="1" lang="en-US" altLang="ja-JP" sz="2000" b="0" i="1" smtClean="0">
                        <a:latin typeface="Cambria Math" panose="02040503050406030204" pitchFamily="18" charset="0"/>
                      </a:rPr>
                      <m:t>𝑝𝑝</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𝑏</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𝑏</m:t>
                        </m:r>
                      </m:e>
                    </m:acc>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𝑋</m:t>
                    </m:r>
                  </m:oMath>
                </a14:m>
                <a:r>
                  <a:rPr kumimoji="1" lang="ja-JP" altLang="en-US" sz="2000" dirty="0" smtClean="0"/>
                  <a:t>）を再現するため</a:t>
                </a:r>
                <a:endParaRPr lang="en-US" altLang="ja-JP" sz="2000" dirty="0"/>
              </a:p>
              <a:p>
                <a:pPr marL="342900" indent="-342900">
                  <a:buFont typeface="Arial" panose="020B0604020202020204" pitchFamily="34" charset="0"/>
                  <a:buChar char="•"/>
                </a:pPr>
                <a:r>
                  <a:rPr kumimoji="1" lang="en-US" altLang="ja-JP" sz="2000" dirty="0" err="1" smtClean="0"/>
                  <a:t>Hadronization</a:t>
                </a:r>
                <a:r>
                  <a:rPr lang="ja-JP" altLang="en-US" sz="2000" dirty="0" smtClean="0"/>
                  <a:t>（ハドロン化）： クォークが複数集まってハドロンを構成する過程</a:t>
                </a:r>
                <a:endParaRPr kumimoji="1" lang="en-US" altLang="ja-JP" sz="2000" dirty="0" smtClean="0"/>
              </a:p>
              <a:p>
                <a:r>
                  <a:rPr lang="ja-JP" altLang="en-US" sz="2000" dirty="0" smtClean="0"/>
                  <a:t>をシミュレートして、実際に観測される終状態を再現している</a:t>
                </a:r>
                <a:endParaRPr lang="en-US" altLang="ja-JP" sz="2000" dirty="0" smtClean="0"/>
              </a:p>
              <a:p>
                <a:endParaRPr kumimoji="1" lang="en-US" altLang="ja-JP" sz="2000" dirty="0"/>
              </a:p>
              <a:p>
                <a:r>
                  <a:rPr lang="ja-JP" altLang="en-US" sz="2000" dirty="0" smtClean="0"/>
                  <a:t>したがって、最終的には、終状態に数</a:t>
                </a:r>
                <a:r>
                  <a:rPr lang="en-US" altLang="ja-JP" sz="2000" dirty="0" smtClean="0"/>
                  <a:t>100</a:t>
                </a:r>
                <a:r>
                  <a:rPr lang="ja-JP" altLang="en-US" sz="2000" dirty="0" smtClean="0"/>
                  <a:t>～数</a:t>
                </a:r>
                <a:r>
                  <a:rPr lang="en-US" altLang="ja-JP" sz="2000" dirty="0" smtClean="0"/>
                  <a:t>1000</a:t>
                </a:r>
                <a:r>
                  <a:rPr lang="ja-JP" altLang="en-US" sz="2000" dirty="0" smtClean="0"/>
                  <a:t>個のハドロンが生成される</a:t>
                </a:r>
                <a:endParaRPr lang="en-US" altLang="ja-JP" sz="2000" dirty="0" smtClean="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175872" y="2803672"/>
                <a:ext cx="8872594" cy="1945854"/>
              </a:xfrm>
              <a:prstGeom prst="rect">
                <a:avLst/>
              </a:prstGeom>
              <a:blipFill rotWithShape="0">
                <a:blip r:embed="rId3"/>
                <a:stretch>
                  <a:fillRect l="-756" t="-2508" b="-5016"/>
                </a:stretch>
              </a:blipFill>
            </p:spPr>
            <p:txBody>
              <a:bodyPr/>
              <a:lstStyle/>
              <a:p>
                <a:r>
                  <a:rPr lang="ja-JP" altLang="en-US">
                    <a:noFill/>
                  </a:rPr>
                  <a:t> </a:t>
                </a:r>
              </a:p>
            </p:txBody>
          </p:sp>
        </mc:Fallback>
      </mc:AlternateContent>
      <p:sp>
        <p:nvSpPr>
          <p:cNvPr id="10" name="テキスト ボックス 9"/>
          <p:cNvSpPr txBox="1"/>
          <p:nvPr/>
        </p:nvSpPr>
        <p:spPr>
          <a:xfrm>
            <a:off x="0" y="5500047"/>
            <a:ext cx="8379217" cy="677108"/>
          </a:xfrm>
          <a:prstGeom prst="rect">
            <a:avLst/>
          </a:prstGeom>
          <a:noFill/>
        </p:spPr>
        <p:txBody>
          <a:bodyPr wrap="none" rtlCol="0">
            <a:spAutoFit/>
          </a:bodyPr>
          <a:lstStyle/>
          <a:p>
            <a:r>
              <a:rPr kumimoji="1" lang="ja-JP" altLang="en-US" sz="2000" dirty="0" smtClean="0"/>
              <a:t>ファイル：</a:t>
            </a:r>
            <a:endParaRPr kumimoji="1" lang="en-US" altLang="ja-JP" sz="2000" dirty="0" smtClean="0"/>
          </a:p>
          <a:p>
            <a:r>
              <a:rPr lang="en-US" altLang="ja-JP" dirty="0" smtClean="0"/>
              <a:t>/</a:t>
            </a:r>
            <a:r>
              <a:rPr lang="en-US" altLang="ja-JP" dirty="0" err="1" smtClean="0"/>
              <a:t>nfs</a:t>
            </a:r>
            <a:r>
              <a:rPr lang="en-US" altLang="ja-JP" dirty="0" smtClean="0"/>
              <a:t>/space1/</a:t>
            </a:r>
            <a:r>
              <a:rPr lang="en-US" altLang="ja-JP" dirty="0" err="1" smtClean="0"/>
              <a:t>tkohno</a:t>
            </a:r>
            <a:r>
              <a:rPr lang="en-US" altLang="ja-JP" dirty="0" smtClean="0"/>
              <a:t>/work/</a:t>
            </a:r>
            <a:r>
              <a:rPr lang="en-US" altLang="ja-JP" dirty="0" err="1" smtClean="0"/>
              <a:t>Pheonomenology</a:t>
            </a:r>
            <a:r>
              <a:rPr lang="en-US" altLang="ja-JP" dirty="0" smtClean="0"/>
              <a:t>/data/tut_bb_01.root </a:t>
            </a:r>
            <a:r>
              <a:rPr lang="ja-JP" altLang="en-US" dirty="0" smtClean="0"/>
              <a:t>～</a:t>
            </a:r>
            <a:r>
              <a:rPr lang="en-US" altLang="ja-JP" dirty="0" smtClean="0"/>
              <a:t>tut_bb_10.root</a:t>
            </a:r>
            <a:endParaRPr kumimoji="1" lang="ja-JP" altLang="en-US" dirty="0" smtClean="0"/>
          </a:p>
        </p:txBody>
      </p:sp>
    </p:spTree>
    <p:extLst>
      <p:ext uri="{BB962C8B-B14F-4D97-AF65-F5344CB8AC3E}">
        <p14:creationId xmlns:p14="http://schemas.microsoft.com/office/powerpoint/2010/main" val="226484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MC</a:t>
            </a:r>
            <a:r>
              <a:rPr kumimoji="1" lang="ja-JP" altLang="en-US" dirty="0" smtClean="0"/>
              <a:t>シミュレーションにおける粒子の情報</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13</a:t>
            </a:fld>
            <a:endParaRPr kumimoji="1" lang="ja-JP" altLang="en-US"/>
          </a:p>
        </p:txBody>
      </p:sp>
      <mc:AlternateContent xmlns:mc="http://schemas.openxmlformats.org/markup-compatibility/2006">
        <mc:Choice xmlns:a14="http://schemas.microsoft.com/office/drawing/2010/main" Requires="a14">
          <p:graphicFrame>
            <p:nvGraphicFramePr>
              <p:cNvPr id="9" name="表 8"/>
              <p:cNvGraphicFramePr>
                <a:graphicFrameLocks noGrp="1"/>
              </p:cNvGraphicFramePr>
              <p:nvPr>
                <p:extLst>
                  <p:ext uri="{D42A27DB-BD31-4B8C-83A1-F6EECF244321}">
                    <p14:modId xmlns:p14="http://schemas.microsoft.com/office/powerpoint/2010/main" val="4202736201"/>
                  </p:ext>
                </p:extLst>
              </p:nvPr>
            </p:nvGraphicFramePr>
            <p:xfrm>
              <a:off x="457200" y="1579880"/>
              <a:ext cx="7696201" cy="3876040"/>
            </p:xfrm>
            <a:graphic>
              <a:graphicData uri="http://schemas.openxmlformats.org/drawingml/2006/table">
                <a:tbl>
                  <a:tblPr firstRow="1" bandRow="1">
                    <a:tableStyleId>{5C22544A-7EE6-4342-B048-85BDC9FD1C3A}</a:tableStyleId>
                  </a:tblPr>
                  <a:tblGrid>
                    <a:gridCol w="3267859"/>
                    <a:gridCol w="2762374"/>
                    <a:gridCol w="1665968"/>
                  </a:tblGrid>
                  <a:tr h="370840">
                    <a:tc>
                      <a:txBody>
                        <a:bodyPr/>
                        <a:lstStyle/>
                        <a:p>
                          <a:pPr algn="ctr"/>
                          <a:r>
                            <a:rPr kumimoji="1" lang="ja-JP" altLang="en-US" dirty="0" smtClean="0"/>
                            <a:t>物理量または属性</a:t>
                          </a:r>
                          <a:endParaRPr kumimoji="1" lang="ja-JP" altLang="en-US" dirty="0"/>
                        </a:p>
                      </a:txBody>
                      <a:tcPr/>
                    </a:tc>
                    <a:tc>
                      <a:txBody>
                        <a:bodyPr/>
                        <a:lstStyle/>
                        <a:p>
                          <a:pPr algn="ctr"/>
                          <a:r>
                            <a:rPr kumimoji="1" lang="ja-JP" altLang="en-US" dirty="0" smtClean="0"/>
                            <a:t>変数名</a:t>
                          </a:r>
                          <a:endParaRPr kumimoji="1" lang="ja-JP" altLang="en-US" dirty="0"/>
                        </a:p>
                      </a:txBody>
                      <a:tcPr/>
                    </a:tc>
                    <a:tc>
                      <a:txBody>
                        <a:bodyPr/>
                        <a:lstStyle/>
                        <a:p>
                          <a:pPr algn="ctr"/>
                          <a:r>
                            <a:rPr kumimoji="1" lang="ja-JP" altLang="en-US" dirty="0" smtClean="0"/>
                            <a:t>コメント</a:t>
                          </a:r>
                          <a:endParaRPr kumimoji="1" lang="ja-JP" altLang="en-US" dirty="0"/>
                        </a:p>
                      </a:txBody>
                      <a:tcPr/>
                    </a:tc>
                  </a:tr>
                  <a:tr h="370840">
                    <a:tc>
                      <a:txBody>
                        <a:bodyPr/>
                        <a:lstStyle/>
                        <a:p>
                          <a:r>
                            <a:rPr kumimoji="1" lang="ja-JP" altLang="en-US" dirty="0" smtClean="0"/>
                            <a:t>エネルギー</a:t>
                          </a:r>
                          <a:endParaRPr kumimoji="1" lang="ja-JP" altLang="en-US" dirty="0"/>
                        </a:p>
                      </a:txBody>
                      <a:tcPr/>
                    </a:tc>
                    <a:tc>
                      <a:txBody>
                        <a:bodyPr/>
                        <a:lstStyle/>
                        <a:p>
                          <a:r>
                            <a:rPr kumimoji="1" lang="en-US" altLang="ja-JP" dirty="0" err="1" smtClean="0"/>
                            <a:t>Particle_E</a:t>
                          </a:r>
                          <a:r>
                            <a:rPr kumimoji="1" lang="en-US" altLang="ja-JP" dirty="0" smtClean="0"/>
                            <a:t>[]</a:t>
                          </a:r>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運動量</a:t>
                          </a:r>
                          <a:endParaRPr kumimoji="1" lang="ja-JP" altLang="en-US" dirty="0"/>
                        </a:p>
                      </a:txBody>
                      <a:tcPr/>
                    </a:tc>
                    <a:tc>
                      <a:txBody>
                        <a:bodyPr/>
                        <a:lstStyle/>
                        <a:p>
                          <a:r>
                            <a:rPr kumimoji="1" lang="en-US" altLang="ja-JP" dirty="0" err="1" smtClean="0"/>
                            <a:t>Particle_Px</a:t>
                          </a:r>
                          <a:r>
                            <a:rPr kumimoji="1" lang="en-US" altLang="ja-JP" dirty="0" smtClean="0"/>
                            <a:t>, _</a:t>
                          </a:r>
                          <a:r>
                            <a:rPr kumimoji="1" lang="en-US" altLang="ja-JP" dirty="0" err="1" smtClean="0"/>
                            <a:t>Py</a:t>
                          </a:r>
                          <a:r>
                            <a:rPr kumimoji="1" lang="en-US" altLang="ja-JP" dirty="0" smtClean="0"/>
                            <a:t>, _</a:t>
                          </a:r>
                          <a:r>
                            <a:rPr kumimoji="1" lang="en-US" altLang="ja-JP" dirty="0" err="1" smtClean="0"/>
                            <a:t>Pz</a:t>
                          </a:r>
                          <a:r>
                            <a:rPr kumimoji="1" lang="en-US" altLang="ja-JP" dirty="0" smtClean="0"/>
                            <a:t>[]</a:t>
                          </a:r>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横方向運動量</a:t>
                          </a:r>
                          <a:endParaRPr kumimoji="1" lang="ja-JP" altLang="en-US" dirty="0"/>
                        </a:p>
                      </a:txBody>
                      <a:tcPr/>
                    </a:tc>
                    <a:tc>
                      <a:txBody>
                        <a:bodyPr/>
                        <a:lstStyle/>
                        <a:p>
                          <a:r>
                            <a:rPr kumimoji="1" lang="en-US" altLang="ja-JP" dirty="0" err="1" smtClean="0"/>
                            <a:t>Particle_PT</a:t>
                          </a:r>
                          <a:r>
                            <a:rPr kumimoji="1" lang="en-US" altLang="ja-JP" dirty="0" smtClean="0"/>
                            <a:t>[]</a:t>
                          </a:r>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擬ラピディティー（</a:t>
                          </a:r>
                          <a14:m>
                            <m:oMath xmlns:m="http://schemas.openxmlformats.org/officeDocument/2006/math">
                              <m:r>
                                <a:rPr kumimoji="1" lang="ja-JP" altLang="en-US" i="1" smtClean="0">
                                  <a:latin typeface="Cambria Math" panose="02040503050406030204" pitchFamily="18" charset="0"/>
                                </a:rPr>
                                <m:t>𝜂</m:t>
                              </m:r>
                            </m:oMath>
                          </a14:m>
                          <a:r>
                            <a:rPr kumimoji="1" lang="ja-JP" altLang="en-US" dirty="0" smtClean="0"/>
                            <a:t>）</a:t>
                          </a:r>
                          <a:endParaRPr kumimoji="1" lang="ja-JP" altLang="en-US" dirty="0"/>
                        </a:p>
                      </a:txBody>
                      <a:tcPr/>
                    </a:tc>
                    <a:tc>
                      <a:txBody>
                        <a:bodyPr/>
                        <a:lstStyle/>
                        <a:p>
                          <a:r>
                            <a:rPr kumimoji="1" lang="en-US" altLang="ja-JP" dirty="0" err="1" smtClean="0"/>
                            <a:t>Particle_Eta</a:t>
                          </a:r>
                          <a:r>
                            <a:rPr kumimoji="1" lang="en-US" altLang="ja-JP" dirty="0" smtClean="0"/>
                            <a:t>[]</a:t>
                          </a:r>
                          <a:endParaRPr kumimoji="1" lang="ja-JP" altLang="en-US" dirty="0"/>
                        </a:p>
                      </a:txBody>
                      <a:tcPr/>
                    </a:tc>
                    <a:tc>
                      <a:txBody>
                        <a:bodyPr/>
                        <a:lstStyle/>
                        <a:p>
                          <a:endParaRPr kumimoji="1" lang="ja-JP" altLang="en-US"/>
                        </a:p>
                      </a:txBody>
                      <a:tcPr/>
                    </a:tc>
                  </a:tr>
                  <a:tr h="370840">
                    <a:tc>
                      <a:txBody>
                        <a:bodyPr/>
                        <a:lstStyle/>
                        <a:p>
                          <a:r>
                            <a:rPr kumimoji="1" lang="ja-JP" altLang="en-US" dirty="0" smtClean="0"/>
                            <a:t>方位角（</a:t>
                          </a:r>
                          <a14:m>
                            <m:oMath xmlns:m="http://schemas.openxmlformats.org/officeDocument/2006/math">
                              <m:r>
                                <a:rPr kumimoji="1" lang="ja-JP" altLang="en-US" i="1" smtClean="0">
                                  <a:latin typeface="Cambria Math" panose="02040503050406030204" pitchFamily="18" charset="0"/>
                                </a:rPr>
                                <m:t>𝜙</m:t>
                              </m:r>
                            </m:oMath>
                          </a14:m>
                          <a:r>
                            <a:rPr kumimoji="1" lang="ja-JP" altLang="en-US" dirty="0" smtClean="0"/>
                            <a:t>）</a:t>
                          </a:r>
                          <a:endParaRPr kumimoji="1" lang="ja-JP" altLang="en-US" dirty="0"/>
                        </a:p>
                      </a:txBody>
                      <a:tcPr/>
                    </a:tc>
                    <a:tc>
                      <a:txBody>
                        <a:bodyPr/>
                        <a:lstStyle/>
                        <a:p>
                          <a:r>
                            <a:rPr kumimoji="1" lang="en-US" altLang="ja-JP" dirty="0" err="1" smtClean="0"/>
                            <a:t>Particle_Phi</a:t>
                          </a:r>
                          <a:r>
                            <a:rPr kumimoji="1" lang="en-US" altLang="ja-JP" dirty="0" smtClean="0"/>
                            <a:t>[]</a:t>
                          </a:r>
                          <a:endParaRPr kumimoji="1" lang="ja-JP" altLang="en-US" dirty="0"/>
                        </a:p>
                      </a:txBody>
                      <a:tcPr/>
                    </a:tc>
                    <a:tc>
                      <a:txBody>
                        <a:bodyPr/>
                        <a:lstStyle/>
                        <a:p>
                          <a:endParaRPr kumimoji="1" lang="ja-JP" altLang="en-US"/>
                        </a:p>
                      </a:txBody>
                      <a:tcPr/>
                    </a:tc>
                  </a:tr>
                  <a:tr h="370840">
                    <a:tc>
                      <a:txBody>
                        <a:bodyPr/>
                        <a:lstStyle/>
                        <a:p>
                          <a:r>
                            <a:rPr kumimoji="1" lang="ja-JP" altLang="en-US" dirty="0" smtClean="0"/>
                            <a:t>粒子の識別番号（</a:t>
                          </a:r>
                          <a:r>
                            <a:rPr kumimoji="1" lang="en-US" altLang="ja-JP" dirty="0" smtClean="0"/>
                            <a:t>PDG ID</a:t>
                          </a:r>
                          <a:r>
                            <a:rPr kumimoji="1" lang="ja-JP" altLang="en-US" dirty="0" smtClean="0"/>
                            <a:t>）</a:t>
                          </a:r>
                          <a:endParaRPr kumimoji="1" lang="ja-JP" altLang="en-US" dirty="0"/>
                        </a:p>
                      </a:txBody>
                      <a:tcPr/>
                    </a:tc>
                    <a:tc>
                      <a:txBody>
                        <a:bodyPr/>
                        <a:lstStyle/>
                        <a:p>
                          <a:r>
                            <a:rPr kumimoji="1" lang="en-US" altLang="ja-JP" dirty="0" err="1" smtClean="0"/>
                            <a:t>Particle_PID</a:t>
                          </a:r>
                          <a:endParaRPr kumimoji="1" lang="ja-JP" altLang="en-US" dirty="0"/>
                        </a:p>
                      </a:txBody>
                      <a:tcPr/>
                    </a:tc>
                    <a:tc>
                      <a:txBody>
                        <a:bodyPr/>
                        <a:lstStyle/>
                        <a:p>
                          <a:r>
                            <a:rPr kumimoji="1" lang="en-US" altLang="ja-JP" dirty="0" smtClean="0"/>
                            <a:t>PDG</a:t>
                          </a:r>
                          <a:r>
                            <a:rPr kumimoji="1" lang="ja-JP" altLang="en-US" dirty="0" smtClean="0"/>
                            <a:t>が管理している番号</a:t>
                          </a:r>
                          <a:endParaRPr kumimoji="1" lang="ja-JP" altLang="en-US" dirty="0"/>
                        </a:p>
                      </a:txBody>
                      <a:tcPr/>
                    </a:tc>
                  </a:tr>
                  <a:tr h="370840">
                    <a:tc>
                      <a:txBody>
                        <a:bodyPr/>
                        <a:lstStyle/>
                        <a:p>
                          <a:r>
                            <a:rPr kumimoji="1" lang="ja-JP" altLang="en-US" dirty="0" smtClean="0"/>
                            <a:t>粒子の状態（安定</a:t>
                          </a:r>
                          <a:r>
                            <a:rPr kumimoji="1" lang="en-US" altLang="ja-JP" dirty="0" smtClean="0"/>
                            <a:t>/</a:t>
                          </a:r>
                          <a:r>
                            <a:rPr kumimoji="1" lang="ja-JP" altLang="en-US" dirty="0" smtClean="0"/>
                            <a:t>崩壊済み）</a:t>
                          </a:r>
                          <a:endParaRPr kumimoji="1" lang="ja-JP" altLang="en-US" dirty="0"/>
                        </a:p>
                      </a:txBody>
                      <a:tcPr/>
                    </a:tc>
                    <a:tc>
                      <a:txBody>
                        <a:bodyPr/>
                        <a:lstStyle/>
                        <a:p>
                          <a:r>
                            <a:rPr kumimoji="1" lang="en-US" altLang="ja-JP" dirty="0" err="1" smtClean="0"/>
                            <a:t>Particle_Status</a:t>
                          </a:r>
                          <a:r>
                            <a:rPr kumimoji="1" lang="en-US" altLang="ja-JP" dirty="0" smtClean="0"/>
                            <a:t>[]</a:t>
                          </a:r>
                          <a:endParaRPr kumimoji="1" lang="ja-JP" altLang="en-US" dirty="0"/>
                        </a:p>
                      </a:txBody>
                      <a:tcPr/>
                    </a:tc>
                    <a:tc>
                      <a:txBody>
                        <a:bodyPr/>
                        <a:lstStyle/>
                        <a:p>
                          <a:r>
                            <a:rPr kumimoji="1" lang="ja-JP" altLang="en-US" dirty="0" smtClean="0"/>
                            <a:t>安定粒子の場合「</a:t>
                          </a:r>
                          <a:r>
                            <a:rPr kumimoji="1" lang="en-US" altLang="ja-JP" dirty="0" smtClean="0"/>
                            <a:t>=1</a:t>
                          </a:r>
                          <a:r>
                            <a:rPr kumimoji="1" lang="ja-JP" altLang="en-US" dirty="0" smtClean="0"/>
                            <a:t>」</a:t>
                          </a:r>
                          <a:endParaRPr kumimoji="1" lang="ja-JP" altLang="en-US" dirty="0"/>
                        </a:p>
                      </a:txBody>
                      <a:tcPr/>
                    </a:tc>
                  </a:tr>
                  <a:tr h="370840">
                    <a:tc>
                      <a:txBody>
                        <a:bodyPr/>
                        <a:lstStyle/>
                        <a:p>
                          <a:r>
                            <a:rPr kumimoji="1" lang="ja-JP" altLang="en-US" dirty="0" smtClean="0"/>
                            <a:t>崩壊元の粒子</a:t>
                          </a:r>
                          <a:endParaRPr kumimoji="1" lang="ja-JP" altLang="en-US" dirty="0"/>
                        </a:p>
                      </a:txBody>
                      <a:tcPr/>
                    </a:tc>
                    <a:tc>
                      <a:txBody>
                        <a:bodyPr/>
                        <a:lstStyle/>
                        <a:p>
                          <a:r>
                            <a:rPr kumimoji="1" lang="en-US" altLang="ja-JP" dirty="0" smtClean="0"/>
                            <a:t>Particle_Mother1,</a:t>
                          </a:r>
                          <a:r>
                            <a:rPr kumimoji="1" lang="en-US" altLang="ja-JP" baseline="0" dirty="0" smtClean="0"/>
                            <a:t> 2</a:t>
                          </a:r>
                          <a:r>
                            <a:rPr kumimoji="1" lang="en-US" altLang="ja-JP" dirty="0" smtClean="0"/>
                            <a:t>[]</a:t>
                          </a:r>
                          <a:endParaRPr kumimoji="1" lang="ja-JP" altLang="en-US" dirty="0"/>
                        </a:p>
                      </a:txBody>
                      <a:tcPr/>
                    </a:tc>
                    <a:tc>
                      <a:txBody>
                        <a:bodyPr/>
                        <a:lstStyle/>
                        <a:p>
                          <a:endParaRPr kumimoji="1" lang="ja-JP" altLang="en-US" dirty="0"/>
                        </a:p>
                      </a:txBody>
                      <a:tcPr/>
                    </a:tc>
                  </a:tr>
                </a:tbl>
              </a:graphicData>
            </a:graphic>
          </p:graphicFrame>
        </mc:Choice>
        <mc:Fallback>
          <p:graphicFrame>
            <p:nvGraphicFramePr>
              <p:cNvPr id="9" name="表 8"/>
              <p:cNvGraphicFramePr>
                <a:graphicFrameLocks noGrp="1"/>
              </p:cNvGraphicFramePr>
              <p:nvPr>
                <p:extLst>
                  <p:ext uri="{D42A27DB-BD31-4B8C-83A1-F6EECF244321}">
                    <p14:modId xmlns:p14="http://schemas.microsoft.com/office/powerpoint/2010/main" val="4202736201"/>
                  </p:ext>
                </p:extLst>
              </p:nvPr>
            </p:nvGraphicFramePr>
            <p:xfrm>
              <a:off x="457200" y="1579880"/>
              <a:ext cx="7696201" cy="3876040"/>
            </p:xfrm>
            <a:graphic>
              <a:graphicData uri="http://schemas.openxmlformats.org/drawingml/2006/table">
                <a:tbl>
                  <a:tblPr firstRow="1" bandRow="1">
                    <a:tableStyleId>{5C22544A-7EE6-4342-B048-85BDC9FD1C3A}</a:tableStyleId>
                  </a:tblPr>
                  <a:tblGrid>
                    <a:gridCol w="3267859"/>
                    <a:gridCol w="2762374"/>
                    <a:gridCol w="1665968"/>
                  </a:tblGrid>
                  <a:tr h="370840">
                    <a:tc>
                      <a:txBody>
                        <a:bodyPr/>
                        <a:lstStyle/>
                        <a:p>
                          <a:pPr algn="ctr"/>
                          <a:r>
                            <a:rPr kumimoji="1" lang="ja-JP" altLang="en-US" dirty="0" smtClean="0"/>
                            <a:t>物理量または属性</a:t>
                          </a:r>
                          <a:endParaRPr kumimoji="1" lang="ja-JP" altLang="en-US" dirty="0"/>
                        </a:p>
                      </a:txBody>
                      <a:tcPr/>
                    </a:tc>
                    <a:tc>
                      <a:txBody>
                        <a:bodyPr/>
                        <a:lstStyle/>
                        <a:p>
                          <a:pPr algn="ctr"/>
                          <a:r>
                            <a:rPr kumimoji="1" lang="ja-JP" altLang="en-US" dirty="0" smtClean="0"/>
                            <a:t>変数名</a:t>
                          </a:r>
                          <a:endParaRPr kumimoji="1" lang="ja-JP" altLang="en-US" dirty="0"/>
                        </a:p>
                      </a:txBody>
                      <a:tcPr/>
                    </a:tc>
                    <a:tc>
                      <a:txBody>
                        <a:bodyPr/>
                        <a:lstStyle/>
                        <a:p>
                          <a:pPr algn="ctr"/>
                          <a:r>
                            <a:rPr kumimoji="1" lang="ja-JP" altLang="en-US" dirty="0" smtClean="0"/>
                            <a:t>コメント</a:t>
                          </a:r>
                          <a:endParaRPr kumimoji="1" lang="ja-JP" altLang="en-US" dirty="0"/>
                        </a:p>
                      </a:txBody>
                      <a:tcPr/>
                    </a:tc>
                  </a:tr>
                  <a:tr h="370840">
                    <a:tc>
                      <a:txBody>
                        <a:bodyPr/>
                        <a:lstStyle/>
                        <a:p>
                          <a:r>
                            <a:rPr kumimoji="1" lang="ja-JP" altLang="en-US" dirty="0" smtClean="0"/>
                            <a:t>エネルギー</a:t>
                          </a:r>
                          <a:endParaRPr kumimoji="1" lang="ja-JP" altLang="en-US" dirty="0"/>
                        </a:p>
                      </a:txBody>
                      <a:tcPr/>
                    </a:tc>
                    <a:tc>
                      <a:txBody>
                        <a:bodyPr/>
                        <a:lstStyle/>
                        <a:p>
                          <a:r>
                            <a:rPr kumimoji="1" lang="en-US" altLang="ja-JP" dirty="0" err="1" smtClean="0"/>
                            <a:t>Particle_E</a:t>
                          </a:r>
                          <a:r>
                            <a:rPr kumimoji="1" lang="en-US" altLang="ja-JP" dirty="0" smtClean="0"/>
                            <a:t>[]</a:t>
                          </a:r>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運動量</a:t>
                          </a:r>
                          <a:endParaRPr kumimoji="1" lang="ja-JP" altLang="en-US" dirty="0"/>
                        </a:p>
                      </a:txBody>
                      <a:tcPr/>
                    </a:tc>
                    <a:tc>
                      <a:txBody>
                        <a:bodyPr/>
                        <a:lstStyle/>
                        <a:p>
                          <a:r>
                            <a:rPr kumimoji="1" lang="en-US" altLang="ja-JP" dirty="0" err="1" smtClean="0"/>
                            <a:t>Particle_Px</a:t>
                          </a:r>
                          <a:r>
                            <a:rPr kumimoji="1" lang="en-US" altLang="ja-JP" dirty="0" smtClean="0"/>
                            <a:t>, _</a:t>
                          </a:r>
                          <a:r>
                            <a:rPr kumimoji="1" lang="en-US" altLang="ja-JP" dirty="0" err="1" smtClean="0"/>
                            <a:t>Py</a:t>
                          </a:r>
                          <a:r>
                            <a:rPr kumimoji="1" lang="en-US" altLang="ja-JP" dirty="0" smtClean="0"/>
                            <a:t>, _</a:t>
                          </a:r>
                          <a:r>
                            <a:rPr kumimoji="1" lang="en-US" altLang="ja-JP" dirty="0" err="1" smtClean="0"/>
                            <a:t>Pz</a:t>
                          </a:r>
                          <a:r>
                            <a:rPr kumimoji="1" lang="en-US" altLang="ja-JP" dirty="0" smtClean="0"/>
                            <a:t>[]</a:t>
                          </a:r>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横方向運動量</a:t>
                          </a:r>
                          <a:endParaRPr kumimoji="1" lang="ja-JP" altLang="en-US" dirty="0"/>
                        </a:p>
                      </a:txBody>
                      <a:tcPr/>
                    </a:tc>
                    <a:tc>
                      <a:txBody>
                        <a:bodyPr/>
                        <a:lstStyle/>
                        <a:p>
                          <a:r>
                            <a:rPr kumimoji="1" lang="en-US" altLang="ja-JP" dirty="0" err="1" smtClean="0"/>
                            <a:t>Particle_PT</a:t>
                          </a:r>
                          <a:r>
                            <a:rPr kumimoji="1" lang="en-US" altLang="ja-JP" dirty="0" smtClean="0"/>
                            <a:t>[]</a:t>
                          </a:r>
                          <a:endParaRPr kumimoji="1" lang="ja-JP" altLang="en-US" dirty="0"/>
                        </a:p>
                      </a:txBody>
                      <a:tcPr/>
                    </a:tc>
                    <a:tc>
                      <a:txBody>
                        <a:bodyPr/>
                        <a:lstStyle/>
                        <a:p>
                          <a:endParaRPr kumimoji="1" lang="ja-JP" altLang="en-US" dirty="0"/>
                        </a:p>
                      </a:txBody>
                      <a:tcPr/>
                    </a:tc>
                  </a:tr>
                  <a:tr h="370840">
                    <a:tc>
                      <a:txBody>
                        <a:bodyPr/>
                        <a:lstStyle/>
                        <a:p>
                          <a:endParaRPr lang="ja-JP"/>
                        </a:p>
                      </a:txBody>
                      <a:tcPr>
                        <a:blipFill rotWithShape="0">
                          <a:blip r:embed="rId2"/>
                          <a:stretch>
                            <a:fillRect l="-373" t="-409836" r="-136381" b="-568852"/>
                          </a:stretch>
                        </a:blipFill>
                      </a:tcPr>
                    </a:tc>
                    <a:tc>
                      <a:txBody>
                        <a:bodyPr/>
                        <a:lstStyle/>
                        <a:p>
                          <a:r>
                            <a:rPr kumimoji="1" lang="en-US" altLang="ja-JP" dirty="0" err="1" smtClean="0"/>
                            <a:t>Particle_Eta</a:t>
                          </a:r>
                          <a:r>
                            <a:rPr kumimoji="1" lang="en-US" altLang="ja-JP" dirty="0" smtClean="0"/>
                            <a:t>[]</a:t>
                          </a:r>
                          <a:endParaRPr kumimoji="1" lang="ja-JP" altLang="en-US" dirty="0"/>
                        </a:p>
                      </a:txBody>
                      <a:tcPr/>
                    </a:tc>
                    <a:tc>
                      <a:txBody>
                        <a:bodyPr/>
                        <a:lstStyle/>
                        <a:p>
                          <a:endParaRPr kumimoji="1" lang="ja-JP" altLang="en-US"/>
                        </a:p>
                      </a:txBody>
                      <a:tcPr/>
                    </a:tc>
                  </a:tr>
                  <a:tr h="370840">
                    <a:tc>
                      <a:txBody>
                        <a:bodyPr/>
                        <a:lstStyle/>
                        <a:p>
                          <a:endParaRPr lang="ja-JP"/>
                        </a:p>
                      </a:txBody>
                      <a:tcPr>
                        <a:blipFill rotWithShape="0">
                          <a:blip r:embed="rId2"/>
                          <a:stretch>
                            <a:fillRect l="-373" t="-509836" r="-136381" b="-468852"/>
                          </a:stretch>
                        </a:blipFill>
                      </a:tcPr>
                    </a:tc>
                    <a:tc>
                      <a:txBody>
                        <a:bodyPr/>
                        <a:lstStyle/>
                        <a:p>
                          <a:r>
                            <a:rPr kumimoji="1" lang="en-US" altLang="ja-JP" dirty="0" err="1" smtClean="0"/>
                            <a:t>Particle_Phi</a:t>
                          </a:r>
                          <a:r>
                            <a:rPr kumimoji="1" lang="en-US" altLang="ja-JP" dirty="0" smtClean="0"/>
                            <a:t>[]</a:t>
                          </a:r>
                          <a:endParaRPr kumimoji="1" lang="ja-JP" altLang="en-US" dirty="0"/>
                        </a:p>
                      </a:txBody>
                      <a:tcPr/>
                    </a:tc>
                    <a:tc>
                      <a:txBody>
                        <a:bodyPr/>
                        <a:lstStyle/>
                        <a:p>
                          <a:endParaRPr kumimoji="1" lang="ja-JP" altLang="en-US"/>
                        </a:p>
                      </a:txBody>
                      <a:tcPr/>
                    </a:tc>
                  </a:tr>
                  <a:tr h="640080">
                    <a:tc>
                      <a:txBody>
                        <a:bodyPr/>
                        <a:lstStyle/>
                        <a:p>
                          <a:r>
                            <a:rPr kumimoji="1" lang="ja-JP" altLang="en-US" dirty="0" smtClean="0"/>
                            <a:t>粒子の識別番号（</a:t>
                          </a:r>
                          <a:r>
                            <a:rPr kumimoji="1" lang="en-US" altLang="ja-JP" dirty="0" smtClean="0"/>
                            <a:t>PDG ID</a:t>
                          </a:r>
                          <a:r>
                            <a:rPr kumimoji="1" lang="ja-JP" altLang="en-US" dirty="0" smtClean="0"/>
                            <a:t>）</a:t>
                          </a:r>
                          <a:endParaRPr kumimoji="1" lang="ja-JP" altLang="en-US" dirty="0"/>
                        </a:p>
                      </a:txBody>
                      <a:tcPr/>
                    </a:tc>
                    <a:tc>
                      <a:txBody>
                        <a:bodyPr/>
                        <a:lstStyle/>
                        <a:p>
                          <a:r>
                            <a:rPr kumimoji="1" lang="en-US" altLang="ja-JP" dirty="0" err="1" smtClean="0"/>
                            <a:t>Particle_PID</a:t>
                          </a:r>
                          <a:endParaRPr kumimoji="1" lang="ja-JP" altLang="en-US" dirty="0"/>
                        </a:p>
                      </a:txBody>
                      <a:tcPr/>
                    </a:tc>
                    <a:tc>
                      <a:txBody>
                        <a:bodyPr/>
                        <a:lstStyle/>
                        <a:p>
                          <a:r>
                            <a:rPr kumimoji="1" lang="en-US" altLang="ja-JP" dirty="0" smtClean="0"/>
                            <a:t>PDG</a:t>
                          </a:r>
                          <a:r>
                            <a:rPr kumimoji="1" lang="ja-JP" altLang="en-US" dirty="0" smtClean="0"/>
                            <a:t>が管理している番号</a:t>
                          </a:r>
                          <a:endParaRPr kumimoji="1" lang="ja-JP" altLang="en-US" dirty="0"/>
                        </a:p>
                      </a:txBody>
                      <a:tcPr/>
                    </a:tc>
                  </a:tr>
                  <a:tr h="640080">
                    <a:tc>
                      <a:txBody>
                        <a:bodyPr/>
                        <a:lstStyle/>
                        <a:p>
                          <a:r>
                            <a:rPr kumimoji="1" lang="ja-JP" altLang="en-US" dirty="0" smtClean="0"/>
                            <a:t>粒子の状態（安定</a:t>
                          </a:r>
                          <a:r>
                            <a:rPr kumimoji="1" lang="en-US" altLang="ja-JP" dirty="0" smtClean="0"/>
                            <a:t>/</a:t>
                          </a:r>
                          <a:r>
                            <a:rPr kumimoji="1" lang="ja-JP" altLang="en-US" dirty="0" smtClean="0"/>
                            <a:t>崩壊済み）</a:t>
                          </a:r>
                          <a:endParaRPr kumimoji="1" lang="ja-JP" altLang="en-US" dirty="0"/>
                        </a:p>
                      </a:txBody>
                      <a:tcPr/>
                    </a:tc>
                    <a:tc>
                      <a:txBody>
                        <a:bodyPr/>
                        <a:lstStyle/>
                        <a:p>
                          <a:r>
                            <a:rPr kumimoji="1" lang="en-US" altLang="ja-JP" dirty="0" err="1" smtClean="0"/>
                            <a:t>Particle_Status</a:t>
                          </a:r>
                          <a:r>
                            <a:rPr kumimoji="1" lang="en-US" altLang="ja-JP" dirty="0" smtClean="0"/>
                            <a:t>[]</a:t>
                          </a:r>
                          <a:endParaRPr kumimoji="1" lang="ja-JP" altLang="en-US" dirty="0"/>
                        </a:p>
                      </a:txBody>
                      <a:tcPr/>
                    </a:tc>
                    <a:tc>
                      <a:txBody>
                        <a:bodyPr/>
                        <a:lstStyle/>
                        <a:p>
                          <a:r>
                            <a:rPr kumimoji="1" lang="ja-JP" altLang="en-US" dirty="0" smtClean="0"/>
                            <a:t>安定粒子の場合「</a:t>
                          </a:r>
                          <a:r>
                            <a:rPr kumimoji="1" lang="en-US" altLang="ja-JP" dirty="0" smtClean="0"/>
                            <a:t>=1</a:t>
                          </a:r>
                          <a:r>
                            <a:rPr kumimoji="1" lang="ja-JP" altLang="en-US" dirty="0" smtClean="0"/>
                            <a:t>」</a:t>
                          </a:r>
                          <a:endParaRPr kumimoji="1" lang="ja-JP" altLang="en-US" dirty="0"/>
                        </a:p>
                      </a:txBody>
                      <a:tcPr/>
                    </a:tc>
                  </a:tr>
                  <a:tr h="370840">
                    <a:tc>
                      <a:txBody>
                        <a:bodyPr/>
                        <a:lstStyle/>
                        <a:p>
                          <a:r>
                            <a:rPr kumimoji="1" lang="ja-JP" altLang="en-US" dirty="0" smtClean="0"/>
                            <a:t>崩壊元の粒子</a:t>
                          </a:r>
                          <a:endParaRPr kumimoji="1" lang="ja-JP" altLang="en-US" dirty="0"/>
                        </a:p>
                      </a:txBody>
                      <a:tcPr/>
                    </a:tc>
                    <a:tc>
                      <a:txBody>
                        <a:bodyPr/>
                        <a:lstStyle/>
                        <a:p>
                          <a:r>
                            <a:rPr kumimoji="1" lang="en-US" altLang="ja-JP" dirty="0" smtClean="0"/>
                            <a:t>Particle_Mother1,</a:t>
                          </a:r>
                          <a:r>
                            <a:rPr kumimoji="1" lang="en-US" altLang="ja-JP" baseline="0" dirty="0" smtClean="0"/>
                            <a:t> 2</a:t>
                          </a:r>
                          <a:r>
                            <a:rPr kumimoji="1" lang="en-US" altLang="ja-JP" dirty="0" smtClean="0"/>
                            <a:t>[]</a:t>
                          </a:r>
                          <a:endParaRPr kumimoji="1" lang="ja-JP" altLang="en-US" dirty="0"/>
                        </a:p>
                      </a:txBody>
                      <a:tcPr/>
                    </a:tc>
                    <a:tc>
                      <a:txBody>
                        <a:bodyPr/>
                        <a:lstStyle/>
                        <a:p>
                          <a:endParaRPr kumimoji="1" lang="ja-JP" altLang="en-US" dirty="0"/>
                        </a:p>
                      </a:txBody>
                      <a:tcPr/>
                    </a:tc>
                  </a:tr>
                </a:tbl>
              </a:graphicData>
            </a:graphic>
          </p:graphicFrame>
        </mc:Fallback>
      </mc:AlternateContent>
      <p:sp>
        <p:nvSpPr>
          <p:cNvPr id="10" name="テキスト ボックス 9"/>
          <p:cNvSpPr txBox="1"/>
          <p:nvPr/>
        </p:nvSpPr>
        <p:spPr>
          <a:xfrm>
            <a:off x="7171900" y="5803410"/>
            <a:ext cx="1924334" cy="707886"/>
          </a:xfrm>
          <a:prstGeom prst="rect">
            <a:avLst/>
          </a:prstGeom>
          <a:noFill/>
        </p:spPr>
        <p:txBody>
          <a:bodyPr wrap="square" rtlCol="0">
            <a:spAutoFit/>
          </a:bodyPr>
          <a:lstStyle/>
          <a:p>
            <a:r>
              <a:rPr kumimoji="1" lang="ja-JP" altLang="en-US" sz="2000" dirty="0" smtClean="0"/>
              <a:t>シミュレーションに特有の情報</a:t>
            </a:r>
            <a:endParaRPr kumimoji="1" lang="ja-JP" altLang="en-US" sz="2000" dirty="0" smtClean="0"/>
          </a:p>
        </p:txBody>
      </p:sp>
      <p:sp>
        <p:nvSpPr>
          <p:cNvPr id="11" name="右中かっこ 10"/>
          <p:cNvSpPr/>
          <p:nvPr/>
        </p:nvSpPr>
        <p:spPr>
          <a:xfrm>
            <a:off x="8134067" y="3821372"/>
            <a:ext cx="327546" cy="1637731"/>
          </a:xfrm>
          <a:prstGeom prst="righ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曲折矢印 12"/>
          <p:cNvSpPr/>
          <p:nvPr/>
        </p:nvSpPr>
        <p:spPr>
          <a:xfrm rot="5400000">
            <a:off x="8085068" y="5072027"/>
            <a:ext cx="1107929" cy="354840"/>
          </a:xfrm>
          <a:prstGeom prst="ben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390783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TTree</a:t>
            </a:r>
            <a:r>
              <a:rPr kumimoji="1" lang="ja-JP" altLang="en-US" dirty="0" smtClean="0"/>
              <a:t>を使って</a:t>
            </a:r>
            <a:r>
              <a:rPr kumimoji="1" lang="ja-JP" altLang="en-US" dirty="0" smtClean="0"/>
              <a:t>みる</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14</a:t>
            </a:fld>
            <a:endParaRPr kumimoji="1" lang="ja-JP" altLang="en-US"/>
          </a:p>
        </p:txBody>
      </p:sp>
      <p:sp>
        <p:nvSpPr>
          <p:cNvPr id="7" name="テキスト ボックス 6"/>
          <p:cNvSpPr txBox="1"/>
          <p:nvPr/>
        </p:nvSpPr>
        <p:spPr>
          <a:xfrm>
            <a:off x="232012" y="1501253"/>
            <a:ext cx="8720919" cy="2862322"/>
          </a:xfrm>
          <a:prstGeom prst="rect">
            <a:avLst/>
          </a:prstGeom>
          <a:noFill/>
        </p:spPr>
        <p:txBody>
          <a:bodyPr wrap="square" rtlCol="0">
            <a:spAutoFit/>
          </a:bodyPr>
          <a:lstStyle/>
          <a:p>
            <a:r>
              <a:rPr kumimoji="1" lang="en-US" altLang="ja-JP" sz="2000" dirty="0" err="1" smtClean="0">
                <a:solidFill>
                  <a:srgbClr val="0000CC"/>
                </a:solidFill>
              </a:rPr>
              <a:t>TTree</a:t>
            </a:r>
            <a:r>
              <a:rPr kumimoji="1" lang="en-US" altLang="ja-JP" sz="2000" dirty="0" smtClean="0">
                <a:solidFill>
                  <a:srgbClr val="0000CC"/>
                </a:solidFill>
              </a:rPr>
              <a:t>::Draw&lt;</a:t>
            </a:r>
            <a:r>
              <a:rPr kumimoji="1" lang="ja-JP" altLang="en-US" sz="2000" dirty="0" smtClean="0">
                <a:solidFill>
                  <a:srgbClr val="0000CC"/>
                </a:solidFill>
              </a:rPr>
              <a:t>変数名</a:t>
            </a:r>
            <a:r>
              <a:rPr kumimoji="1" lang="en-US" altLang="ja-JP" sz="2000" dirty="0" smtClean="0">
                <a:solidFill>
                  <a:srgbClr val="0000CC"/>
                </a:solidFill>
              </a:rPr>
              <a:t>&gt;”, “&lt;</a:t>
            </a:r>
            <a:r>
              <a:rPr kumimoji="1" lang="ja-JP" altLang="en-US" sz="2000" dirty="0" smtClean="0">
                <a:solidFill>
                  <a:srgbClr val="0000CC"/>
                </a:solidFill>
              </a:rPr>
              <a:t>データ選択条件</a:t>
            </a:r>
            <a:r>
              <a:rPr kumimoji="1" lang="en-US" altLang="ja-JP" sz="2000" dirty="0" smtClean="0">
                <a:solidFill>
                  <a:srgbClr val="0000CC"/>
                </a:solidFill>
              </a:rPr>
              <a:t>&gt;”, “&lt;</a:t>
            </a:r>
            <a:r>
              <a:rPr kumimoji="1" lang="ja-JP" altLang="en-US" sz="2000" dirty="0" smtClean="0">
                <a:solidFill>
                  <a:srgbClr val="0000CC"/>
                </a:solidFill>
              </a:rPr>
              <a:t>描画オプション</a:t>
            </a:r>
            <a:r>
              <a:rPr kumimoji="1" lang="en-US" altLang="ja-JP" sz="2000" dirty="0" smtClean="0">
                <a:solidFill>
                  <a:srgbClr val="0000CC"/>
                </a:solidFill>
              </a:rPr>
              <a:t>&gt;”)</a:t>
            </a:r>
          </a:p>
          <a:p>
            <a:pPr marL="342900" indent="-342900">
              <a:buFont typeface="Arial" panose="020B0604020202020204" pitchFamily="34" charset="0"/>
              <a:buChar char="•"/>
            </a:pPr>
            <a:r>
              <a:rPr lang="en-US" altLang="ja-JP" sz="2000" dirty="0" smtClean="0"/>
              <a:t>1</a:t>
            </a:r>
            <a:r>
              <a:rPr lang="ja-JP" altLang="en-US" sz="2000" dirty="0" smtClean="0"/>
              <a:t>次元の分布、</a:t>
            </a:r>
            <a:r>
              <a:rPr lang="en-US" altLang="ja-JP" sz="2000" dirty="0" smtClean="0"/>
              <a:t>2</a:t>
            </a:r>
            <a:r>
              <a:rPr lang="ja-JP" altLang="en-US" sz="2000" dirty="0" smtClean="0"/>
              <a:t>次元分布（相関）</a:t>
            </a:r>
            <a:endParaRPr lang="en-US" altLang="ja-JP" sz="2000" dirty="0" smtClean="0"/>
          </a:p>
          <a:p>
            <a:pPr marL="342900" indent="-342900">
              <a:buFont typeface="Arial" panose="020B0604020202020204" pitchFamily="34" charset="0"/>
              <a:buChar char="•"/>
            </a:pPr>
            <a:r>
              <a:rPr lang="ja-JP" altLang="en-US" sz="2000" dirty="0" smtClean="0"/>
              <a:t>条件を課してデータを選択</a:t>
            </a:r>
            <a:endParaRPr lang="en-US" altLang="ja-JP" sz="2000" dirty="0" smtClean="0"/>
          </a:p>
          <a:p>
            <a:pPr marL="342900" indent="-342900">
              <a:buFont typeface="Arial" panose="020B0604020202020204" pitchFamily="34" charset="0"/>
              <a:buChar char="•"/>
            </a:pPr>
            <a:r>
              <a:rPr kumimoji="1" lang="ja-JP" altLang="en-US" sz="2000" dirty="0" smtClean="0"/>
              <a:t>結果をヒストグラムやグラフに</a:t>
            </a:r>
            <a:r>
              <a:rPr kumimoji="1" lang="ja-JP" altLang="en-US" sz="2000" dirty="0" smtClean="0"/>
              <a:t>保存</a:t>
            </a:r>
            <a:endParaRPr kumimoji="1" lang="en-US" altLang="ja-JP" sz="2000" dirty="0" smtClean="0"/>
          </a:p>
          <a:p>
            <a:endParaRPr lang="en-US" altLang="ja-JP" sz="2000" dirty="0" smtClean="0"/>
          </a:p>
          <a:p>
            <a:r>
              <a:rPr lang="en-US" altLang="ja-JP" sz="2000" dirty="0" err="1" smtClean="0"/>
              <a:t>TTree</a:t>
            </a:r>
            <a:r>
              <a:rPr lang="ja-JP" altLang="en-US" sz="2000" dirty="0"/>
              <a:t>　</a:t>
            </a:r>
            <a:r>
              <a:rPr lang="ja-JP" altLang="en-US" sz="2000" dirty="0" smtClean="0"/>
              <a:t>～　各行が</a:t>
            </a:r>
            <a:r>
              <a:rPr lang="en-US" altLang="ja-JP" sz="2000" dirty="0" smtClean="0"/>
              <a:t>1</a:t>
            </a:r>
            <a:r>
              <a:rPr lang="ja-JP" altLang="en-US" sz="2000" dirty="0" err="1" smtClean="0"/>
              <a:t>つの</a:t>
            </a:r>
            <a:r>
              <a:rPr lang="ja-JP" altLang="en-US" sz="2000" dirty="0" smtClean="0"/>
              <a:t>事象に対応する大きな表</a:t>
            </a:r>
            <a:endParaRPr lang="en-US" altLang="ja-JP" sz="2000" dirty="0" smtClean="0"/>
          </a:p>
          <a:p>
            <a:pPr marL="342900" indent="-342900">
              <a:buFont typeface="Arial" panose="020B0604020202020204" pitchFamily="34" charset="0"/>
              <a:buChar char="•"/>
            </a:pPr>
            <a:r>
              <a:rPr lang="ja-JP" altLang="en-US" sz="2000" dirty="0" smtClean="0"/>
              <a:t>全ての事象から、特定の変数を取り出すことを効率的に行える</a:t>
            </a:r>
            <a:endParaRPr lang="en-US" altLang="ja-JP" sz="2000" dirty="0" smtClean="0"/>
          </a:p>
          <a:p>
            <a:pPr marL="342900" indent="-342900">
              <a:buFont typeface="Arial" panose="020B0604020202020204" pitchFamily="34" charset="0"/>
              <a:buChar char="•"/>
            </a:pPr>
            <a:r>
              <a:rPr lang="ja-JP" altLang="en-US" sz="2000" dirty="0" smtClean="0"/>
              <a:t>様々な分布を簡単に作ることができる</a:t>
            </a:r>
            <a:endParaRPr lang="en-US" altLang="ja-JP" sz="2000" dirty="0" smtClean="0"/>
          </a:p>
          <a:p>
            <a:endParaRPr kumimoji="1" lang="en-US" altLang="ja-JP" sz="2000" dirty="0" smtClean="0"/>
          </a:p>
        </p:txBody>
      </p:sp>
      <mc:AlternateContent xmlns:mc="http://schemas.openxmlformats.org/markup-compatibility/2006">
        <mc:Choice xmlns:a14="http://schemas.microsoft.com/office/drawing/2010/main" Requires="a14">
          <p:sp>
            <p:nvSpPr>
              <p:cNvPr id="3" name="テキスト ボックス 2"/>
              <p:cNvSpPr txBox="1"/>
              <p:nvPr/>
            </p:nvSpPr>
            <p:spPr>
              <a:xfrm>
                <a:off x="232012" y="4393971"/>
                <a:ext cx="7960834" cy="2246769"/>
              </a:xfrm>
              <a:prstGeom prst="rect">
                <a:avLst/>
              </a:prstGeom>
              <a:noFill/>
            </p:spPr>
            <p:txBody>
              <a:bodyPr wrap="none" rtlCol="0">
                <a:spAutoFit/>
              </a:bodyPr>
              <a:lstStyle/>
              <a:p>
                <a:r>
                  <a:rPr kumimoji="1" lang="en-US" altLang="ja-JP" sz="2000" dirty="0" smtClean="0"/>
                  <a:t>TTree</a:t>
                </a:r>
                <a:r>
                  <a:rPr lang="en-US" altLang="ja-JP" sz="2000" dirty="0" smtClean="0"/>
                  <a:t>* t;</a:t>
                </a:r>
              </a:p>
              <a:p>
                <a:endParaRPr lang="en-US" altLang="ja-JP" sz="2000" dirty="0" smtClean="0"/>
              </a:p>
              <a:p>
                <a:r>
                  <a:rPr kumimoji="1" lang="en-US" altLang="ja-JP" sz="2000" dirty="0" smtClean="0">
                    <a:solidFill>
                      <a:srgbClr val="0000CC"/>
                    </a:solidFill>
                  </a:rPr>
                  <a:t>t-&gt;Draw(“</a:t>
                </a:r>
                <a:r>
                  <a:rPr kumimoji="1" lang="en-US" altLang="ja-JP" sz="2000" dirty="0" err="1" smtClean="0">
                    <a:solidFill>
                      <a:srgbClr val="0000CC"/>
                    </a:solidFill>
                  </a:rPr>
                  <a:t>Particle_PT</a:t>
                </a:r>
                <a:r>
                  <a:rPr kumimoji="1" lang="en-US" altLang="ja-JP" sz="2000" dirty="0" smtClean="0">
                    <a:solidFill>
                      <a:srgbClr val="0000CC"/>
                    </a:solidFill>
                  </a:rPr>
                  <a:t>”);</a:t>
                </a:r>
              </a:p>
              <a:p>
                <a:r>
                  <a:rPr lang="en-US" altLang="ja-JP" sz="2000" dirty="0"/>
                  <a:t> </a:t>
                </a:r>
                <a:r>
                  <a:rPr lang="en-US" altLang="ja-JP" sz="2000" dirty="0" smtClean="0"/>
                  <a:t>  </a:t>
                </a:r>
                <a:r>
                  <a:rPr lang="ja-JP" altLang="en-US" sz="2000" dirty="0" smtClean="0">
                    <a:solidFill>
                      <a:srgbClr val="FF0000"/>
                    </a:solidFill>
                  </a:rPr>
                  <a:t>粒子の</a:t>
                </a:r>
                <a14:m>
                  <m:oMath xmlns:m="http://schemas.openxmlformats.org/officeDocument/2006/math">
                    <m:sSub>
                      <m:sSubPr>
                        <m:ctrlPr>
                          <a:rPr lang="en-US" altLang="ja-JP" sz="2000" i="1" smtClean="0">
                            <a:solidFill>
                              <a:srgbClr val="FF0000"/>
                            </a:solidFill>
                            <a:latin typeface="Cambria Math" panose="02040503050406030204" pitchFamily="18" charset="0"/>
                          </a:rPr>
                        </m:ctrlPr>
                      </m:sSubPr>
                      <m:e>
                        <m:r>
                          <a:rPr lang="en-US" altLang="ja-JP" sz="2000" b="0" i="1" smtClean="0">
                            <a:solidFill>
                              <a:srgbClr val="FF0000"/>
                            </a:solidFill>
                            <a:latin typeface="Cambria Math" panose="02040503050406030204" pitchFamily="18" charset="0"/>
                          </a:rPr>
                          <m:t>𝑝</m:t>
                        </m:r>
                      </m:e>
                      <m:sub>
                        <m:r>
                          <a:rPr lang="en-US" altLang="ja-JP" sz="2000" b="0" i="1" smtClean="0">
                            <a:solidFill>
                              <a:srgbClr val="FF0000"/>
                            </a:solidFill>
                            <a:latin typeface="Cambria Math" panose="02040503050406030204" pitchFamily="18" charset="0"/>
                          </a:rPr>
                          <m:t>𝑇</m:t>
                        </m:r>
                      </m:sub>
                    </m:sSub>
                  </m:oMath>
                </a14:m>
                <a:r>
                  <a:rPr kumimoji="1" lang="ja-JP" altLang="en-US" sz="2000" dirty="0" smtClean="0">
                    <a:solidFill>
                      <a:srgbClr val="FF0000"/>
                    </a:solidFill>
                  </a:rPr>
                  <a:t>を全ての粒子に対してプロットする</a:t>
                </a:r>
                <a:endParaRPr kumimoji="1" lang="en-US" altLang="ja-JP" sz="2000" dirty="0" smtClean="0">
                  <a:solidFill>
                    <a:srgbClr val="FF0000"/>
                  </a:solidFill>
                </a:endParaRPr>
              </a:p>
              <a:p>
                <a:endParaRPr lang="en-US" altLang="ja-JP" sz="2000" dirty="0" smtClean="0">
                  <a:solidFill>
                    <a:srgbClr val="0000CC"/>
                  </a:solidFill>
                </a:endParaRPr>
              </a:p>
              <a:p>
                <a:r>
                  <a:rPr lang="en-US" altLang="ja-JP" sz="2000" dirty="0" smtClean="0">
                    <a:solidFill>
                      <a:srgbClr val="0000CC"/>
                    </a:solidFill>
                  </a:rPr>
                  <a:t>t-&gt;Draw(</a:t>
                </a:r>
                <a:r>
                  <a:rPr lang="en-US" altLang="ja-JP" sz="2000" dirty="0" smtClean="0">
                    <a:solidFill>
                      <a:srgbClr val="FF00FF"/>
                    </a:solidFill>
                  </a:rPr>
                  <a:t>”</a:t>
                </a:r>
                <a:r>
                  <a:rPr lang="en-US" altLang="ja-JP" sz="2000" dirty="0" err="1" smtClean="0">
                    <a:solidFill>
                      <a:srgbClr val="FF00FF"/>
                    </a:solidFill>
                  </a:rPr>
                  <a:t>Particle_PT</a:t>
                </a:r>
                <a:r>
                  <a:rPr lang="en-US" altLang="ja-JP" sz="2000" dirty="0" smtClean="0">
                    <a:solidFill>
                      <a:srgbClr val="FF00FF"/>
                    </a:solidFill>
                  </a:rPr>
                  <a:t>”</a:t>
                </a:r>
                <a:r>
                  <a:rPr lang="en-US" altLang="ja-JP" sz="2000" dirty="0" smtClean="0">
                    <a:solidFill>
                      <a:srgbClr val="0000CC"/>
                    </a:solidFill>
                  </a:rPr>
                  <a:t>, </a:t>
                </a:r>
                <a:r>
                  <a:rPr lang="en-US" altLang="ja-JP" sz="2000" dirty="0" smtClean="0">
                    <a:solidFill>
                      <a:srgbClr val="FF0000"/>
                    </a:solidFill>
                  </a:rPr>
                  <a:t>“</a:t>
                </a:r>
                <a:r>
                  <a:rPr lang="en-US" altLang="ja-JP" sz="2000" dirty="0" err="1" smtClean="0">
                    <a:solidFill>
                      <a:srgbClr val="FF0000"/>
                    </a:solidFill>
                  </a:rPr>
                  <a:t>Particle_PID</a:t>
                </a:r>
                <a:r>
                  <a:rPr lang="en-US" altLang="ja-JP" sz="2000" dirty="0" smtClean="0">
                    <a:solidFill>
                      <a:srgbClr val="FF0000"/>
                    </a:solidFill>
                  </a:rPr>
                  <a:t>==13 &amp;&amp; </a:t>
                </a:r>
                <a:r>
                  <a:rPr lang="en-US" altLang="ja-JP" sz="2000" dirty="0" err="1" smtClean="0">
                    <a:solidFill>
                      <a:srgbClr val="FF0000"/>
                    </a:solidFill>
                  </a:rPr>
                  <a:t>fabs</a:t>
                </a:r>
                <a:r>
                  <a:rPr lang="en-US" altLang="ja-JP" sz="2000" dirty="0" smtClean="0">
                    <a:solidFill>
                      <a:srgbClr val="FF0000"/>
                    </a:solidFill>
                  </a:rPr>
                  <a:t>(</a:t>
                </a:r>
                <a:r>
                  <a:rPr lang="en-US" altLang="ja-JP" sz="2000" dirty="0" err="1" smtClean="0">
                    <a:solidFill>
                      <a:srgbClr val="FF0000"/>
                    </a:solidFill>
                  </a:rPr>
                  <a:t>Particle_Eta</a:t>
                </a:r>
                <a:r>
                  <a:rPr lang="en-US" altLang="ja-JP" sz="2000" dirty="0" smtClean="0">
                    <a:solidFill>
                      <a:srgbClr val="FF0000"/>
                    </a:solidFill>
                  </a:rPr>
                  <a:t>)&lt;3”</a:t>
                </a:r>
                <a:r>
                  <a:rPr lang="en-US" altLang="ja-JP" sz="2000" dirty="0" smtClean="0">
                    <a:solidFill>
                      <a:srgbClr val="0000CC"/>
                    </a:solidFill>
                  </a:rPr>
                  <a:t>);</a:t>
                </a:r>
              </a:p>
              <a:p>
                <a:r>
                  <a:rPr lang="ja-JP" altLang="en-US" sz="2000" dirty="0" smtClean="0"/>
                  <a:t>   </a:t>
                </a:r>
                <a14:m>
                  <m:oMath xmlns:m="http://schemas.openxmlformats.org/officeDocument/2006/math">
                    <m:d>
                      <m:dPr>
                        <m:begChr m:val="|"/>
                        <m:endChr m:val="|"/>
                        <m:ctrlPr>
                          <a:rPr lang="en-US" altLang="ja-JP" sz="2000" i="1" smtClean="0">
                            <a:solidFill>
                              <a:srgbClr val="FF0000"/>
                            </a:solidFill>
                            <a:latin typeface="Cambria Math" panose="02040503050406030204" pitchFamily="18" charset="0"/>
                          </a:rPr>
                        </m:ctrlPr>
                      </m:dPr>
                      <m:e>
                        <m:r>
                          <a:rPr lang="ja-JP" altLang="en-US" sz="2000" i="1" smtClean="0">
                            <a:solidFill>
                              <a:srgbClr val="FF0000"/>
                            </a:solidFill>
                            <a:latin typeface="Cambria Math" panose="02040503050406030204" pitchFamily="18" charset="0"/>
                          </a:rPr>
                          <m:t>𝜂</m:t>
                        </m:r>
                      </m:e>
                    </m:d>
                    <m:r>
                      <a:rPr lang="en-US" altLang="ja-JP" sz="2000" b="0" i="1" smtClean="0">
                        <a:solidFill>
                          <a:srgbClr val="FF0000"/>
                        </a:solidFill>
                        <a:latin typeface="Cambria Math" panose="02040503050406030204" pitchFamily="18" charset="0"/>
                      </a:rPr>
                      <m:t>&lt;3</m:t>
                    </m:r>
                  </m:oMath>
                </a14:m>
                <a:r>
                  <a:rPr lang="ja-JP" altLang="en-US" sz="2000" b="0" dirty="0" smtClean="0">
                    <a:solidFill>
                      <a:srgbClr val="FF0000"/>
                    </a:solidFill>
                    <a:latin typeface="Cambria Math" panose="02040503050406030204" pitchFamily="18" charset="0"/>
                  </a:rPr>
                  <a:t>に存在する</a:t>
                </a:r>
                <a14:m>
                  <m:oMath xmlns:m="http://schemas.openxmlformats.org/officeDocument/2006/math">
                    <m:sSup>
                      <m:sSupPr>
                        <m:ctrlPr>
                          <a:rPr lang="en-US" altLang="ja-JP" sz="2000" i="1" smtClean="0">
                            <a:solidFill>
                              <a:srgbClr val="FF0000"/>
                            </a:solidFill>
                            <a:latin typeface="Cambria Math" panose="02040503050406030204" pitchFamily="18" charset="0"/>
                          </a:rPr>
                        </m:ctrlPr>
                      </m:sSupPr>
                      <m:e>
                        <m:r>
                          <a:rPr lang="ja-JP" altLang="en-US" sz="2000" i="1" smtClean="0">
                            <a:solidFill>
                              <a:srgbClr val="FF0000"/>
                            </a:solidFill>
                            <a:latin typeface="Cambria Math" panose="02040503050406030204" pitchFamily="18" charset="0"/>
                          </a:rPr>
                          <m:t>𝜇</m:t>
                        </m:r>
                      </m:e>
                      <m:sup>
                        <m:r>
                          <a:rPr lang="en-US" altLang="ja-JP" sz="2000" b="0" i="1" smtClean="0">
                            <a:solidFill>
                              <a:srgbClr val="FF0000"/>
                            </a:solidFill>
                            <a:latin typeface="Cambria Math" panose="02040503050406030204" pitchFamily="18" charset="0"/>
                          </a:rPr>
                          <m:t>−</m:t>
                        </m:r>
                      </m:sup>
                    </m:sSup>
                  </m:oMath>
                </a14:m>
                <a:r>
                  <a:rPr lang="ja-JP" altLang="en-US" sz="2000" dirty="0" smtClean="0">
                    <a:solidFill>
                      <a:srgbClr val="FF0000"/>
                    </a:solidFill>
                  </a:rPr>
                  <a:t>粒子</a:t>
                </a:r>
                <a:r>
                  <a:rPr lang="ja-JP" altLang="en-US" sz="2000" dirty="0" smtClean="0"/>
                  <a:t>の</a:t>
                </a:r>
                <a14:m>
                  <m:oMath xmlns:m="http://schemas.openxmlformats.org/officeDocument/2006/math">
                    <m:sSub>
                      <m:sSubPr>
                        <m:ctrlPr>
                          <a:rPr lang="en-US" altLang="ja-JP" sz="2000" i="1" smtClean="0">
                            <a:solidFill>
                              <a:srgbClr val="FF00FF"/>
                            </a:solidFill>
                            <a:latin typeface="Cambria Math" panose="02040503050406030204" pitchFamily="18" charset="0"/>
                          </a:rPr>
                        </m:ctrlPr>
                      </m:sSubPr>
                      <m:e>
                        <m:r>
                          <a:rPr lang="en-US" altLang="ja-JP" sz="2000" i="1">
                            <a:solidFill>
                              <a:srgbClr val="FF00FF"/>
                            </a:solidFill>
                            <a:latin typeface="Cambria Math" panose="02040503050406030204" pitchFamily="18" charset="0"/>
                          </a:rPr>
                          <m:t>𝑝</m:t>
                        </m:r>
                      </m:e>
                      <m:sub>
                        <m:r>
                          <a:rPr lang="en-US" altLang="ja-JP" sz="2000" i="1">
                            <a:solidFill>
                              <a:srgbClr val="FF00FF"/>
                            </a:solidFill>
                            <a:latin typeface="Cambria Math" panose="02040503050406030204" pitchFamily="18" charset="0"/>
                          </a:rPr>
                          <m:t>𝑇</m:t>
                        </m:r>
                      </m:sub>
                    </m:sSub>
                  </m:oMath>
                </a14:m>
                <a:r>
                  <a:rPr lang="ja-JP" altLang="en-US" sz="2000" dirty="0" smtClean="0">
                    <a:solidFill>
                      <a:srgbClr val="FF00FF"/>
                    </a:solidFill>
                  </a:rPr>
                  <a:t>をプロットする</a:t>
                </a:r>
                <a:endParaRPr lang="ja-JP" altLang="en-US" sz="2000" dirty="0"/>
              </a:p>
            </p:txBody>
          </p:sp>
        </mc:Choice>
        <mc:Fallback>
          <p:sp>
            <p:nvSpPr>
              <p:cNvPr id="3" name="テキスト ボックス 2"/>
              <p:cNvSpPr txBox="1">
                <a:spLocks noRot="1" noChangeAspect="1" noMove="1" noResize="1" noEditPoints="1" noAdjustHandles="1" noChangeArrowheads="1" noChangeShapeType="1" noTextEdit="1"/>
              </p:cNvSpPr>
              <p:nvPr/>
            </p:nvSpPr>
            <p:spPr>
              <a:xfrm>
                <a:off x="232012" y="4393971"/>
                <a:ext cx="7960834" cy="2246769"/>
              </a:xfrm>
              <a:prstGeom prst="rect">
                <a:avLst/>
              </a:prstGeom>
              <a:blipFill rotWithShape="0">
                <a:blip r:embed="rId2"/>
                <a:stretch>
                  <a:fillRect l="-766" t="-1359" r="-77" b="-35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29664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もっと複雑な解析</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15</a:t>
            </a:fld>
            <a:endParaRPr kumimoji="1" lang="ja-JP" altLang="en-US"/>
          </a:p>
        </p:txBody>
      </p:sp>
      <mc:AlternateContent xmlns:mc="http://schemas.openxmlformats.org/markup-compatibility/2006">
        <mc:Choice xmlns:a14="http://schemas.microsoft.com/office/drawing/2010/main" Requires="a14">
          <p:sp>
            <p:nvSpPr>
              <p:cNvPr id="7" name="テキスト ボックス 6"/>
              <p:cNvSpPr txBox="1"/>
              <p:nvPr/>
            </p:nvSpPr>
            <p:spPr>
              <a:xfrm>
                <a:off x="109182" y="1501254"/>
                <a:ext cx="8871045" cy="2554545"/>
              </a:xfrm>
              <a:prstGeom prst="rect">
                <a:avLst/>
              </a:prstGeom>
              <a:noFill/>
            </p:spPr>
            <p:txBody>
              <a:bodyPr wrap="square" rtlCol="0">
                <a:spAutoFit/>
              </a:bodyPr>
              <a:lstStyle/>
              <a:p>
                <a:r>
                  <a:rPr kumimoji="1" lang="ja-JP" altLang="en-US" sz="2000" dirty="0" smtClean="0"/>
                  <a:t>複数の粒子の情報から</a:t>
                </a:r>
                <a:r>
                  <a:rPr lang="ja-JP" altLang="en-US" sz="2000" dirty="0" smtClean="0"/>
                  <a:t>、別の量を計算する</a:t>
                </a:r>
                <a:endParaRPr lang="en-US" altLang="ja-JP" sz="2000" dirty="0" smtClean="0"/>
              </a:p>
              <a:p>
                <a:pPr marL="342900" indent="-342900">
                  <a:buFont typeface="Arial" panose="020B0604020202020204" pitchFamily="34" charset="0"/>
                  <a:buChar char="•"/>
                </a:pPr>
                <a:r>
                  <a:rPr kumimoji="1" lang="ja-JP" altLang="en-US" sz="2000" dirty="0" smtClean="0"/>
                  <a:t>例えば、粒子の崩壊過程を再構成する</a:t>
                </a:r>
                <a:endParaRPr kumimoji="1" lang="en-US" altLang="ja-JP" sz="2000" dirty="0" smtClean="0"/>
              </a:p>
              <a:p>
                <a:pPr marL="342900" indent="-342900">
                  <a:buFont typeface="Arial" panose="020B0604020202020204" pitchFamily="34" charset="0"/>
                  <a:buChar char="•"/>
                </a:pPr>
                <a:r>
                  <a:rPr lang="en-US" altLang="ja-JP" sz="2000" dirty="0" err="1" smtClean="0"/>
                  <a:t>TTree</a:t>
                </a:r>
                <a:r>
                  <a:rPr lang="en-US" altLang="ja-JP" sz="2000" dirty="0" smtClean="0"/>
                  <a:t>::</a:t>
                </a:r>
                <a:r>
                  <a:rPr lang="en-US" altLang="ja-JP" sz="2000" dirty="0" err="1" smtClean="0"/>
                  <a:t>MakeClass</a:t>
                </a:r>
                <a:r>
                  <a:rPr lang="en-US" altLang="ja-JP" sz="2000" dirty="0" smtClean="0"/>
                  <a:t>(“</a:t>
                </a:r>
                <a:r>
                  <a:rPr lang="en-US" altLang="ja-JP" sz="2000" dirty="0" err="1" smtClean="0"/>
                  <a:t>MCEvent</a:t>
                </a:r>
                <a:r>
                  <a:rPr lang="en-US" altLang="ja-JP" sz="2000" dirty="0" smtClean="0"/>
                  <a:t>”)</a:t>
                </a:r>
                <a:r>
                  <a:rPr lang="ja-JP" altLang="en-US" sz="2000" dirty="0" smtClean="0"/>
                  <a:t>とすると、このような解析をするためのプログラムの枠組みを自動的に生成してくれる</a:t>
                </a:r>
                <a:endParaRPr kumimoji="1" lang="en-US" altLang="ja-JP" sz="2000" dirty="0" smtClean="0"/>
              </a:p>
              <a:p>
                <a:endParaRPr kumimoji="1" lang="en-US" altLang="ja-JP" sz="2000" b="0" i="1" dirty="0" smtClean="0">
                  <a:latin typeface="Cambria Math" panose="02040503050406030204" pitchFamily="18" charset="0"/>
                </a:endParaRPr>
              </a:p>
              <a:p>
                <a14:m>
                  <m:oMath xmlns:m="http://schemas.openxmlformats.org/officeDocument/2006/math">
                    <m:r>
                      <a:rPr kumimoji="1" lang="en-US" altLang="ja-JP" sz="2000" b="0" i="1" u="sng" smtClean="0">
                        <a:latin typeface="Cambria Math" panose="02040503050406030204" pitchFamily="18" charset="0"/>
                      </a:rPr>
                      <m:t>𝑋</m:t>
                    </m:r>
                    <m:r>
                      <a:rPr kumimoji="1" lang="en-US" altLang="ja-JP" sz="2000" b="0" i="1" u="sng" smtClean="0">
                        <a:latin typeface="Cambria Math" panose="02040503050406030204" pitchFamily="18" charset="0"/>
                      </a:rPr>
                      <m:t>→</m:t>
                    </m:r>
                    <m:sSup>
                      <m:sSupPr>
                        <m:ctrlPr>
                          <a:rPr kumimoji="1" lang="en-US" altLang="ja-JP" sz="2000" b="0" i="1" u="sng" smtClean="0">
                            <a:latin typeface="Cambria Math" panose="02040503050406030204" pitchFamily="18" charset="0"/>
                          </a:rPr>
                        </m:ctrlPr>
                      </m:sSupPr>
                      <m:e>
                        <m:r>
                          <a:rPr kumimoji="1" lang="ja-JP" altLang="en-US" sz="2000" b="0" i="1" u="sng" smtClean="0">
                            <a:latin typeface="Cambria Math" panose="02040503050406030204" pitchFamily="18" charset="0"/>
                          </a:rPr>
                          <m:t>𝜇</m:t>
                        </m:r>
                      </m:e>
                      <m:sup>
                        <m:r>
                          <a:rPr kumimoji="1" lang="en-US" altLang="ja-JP" sz="2000" b="0" i="1" u="sng" smtClean="0">
                            <a:latin typeface="Cambria Math" panose="02040503050406030204" pitchFamily="18" charset="0"/>
                          </a:rPr>
                          <m:t>+</m:t>
                        </m:r>
                      </m:sup>
                    </m:sSup>
                    <m:sSup>
                      <m:sSupPr>
                        <m:ctrlPr>
                          <a:rPr kumimoji="1" lang="en-US" altLang="ja-JP" sz="2000" b="0" i="1" u="sng" smtClean="0">
                            <a:latin typeface="Cambria Math" panose="02040503050406030204" pitchFamily="18" charset="0"/>
                          </a:rPr>
                        </m:ctrlPr>
                      </m:sSupPr>
                      <m:e>
                        <m:r>
                          <a:rPr kumimoji="1" lang="ja-JP" altLang="en-US" sz="2000" b="0" i="1" u="sng" smtClean="0">
                            <a:latin typeface="Cambria Math" panose="02040503050406030204" pitchFamily="18" charset="0"/>
                          </a:rPr>
                          <m:t>𝜇</m:t>
                        </m:r>
                      </m:e>
                      <m:sup>
                        <m:r>
                          <a:rPr kumimoji="1" lang="en-US" altLang="ja-JP" sz="2000" b="0" i="1" u="sng" smtClean="0">
                            <a:latin typeface="Cambria Math" panose="02040503050406030204" pitchFamily="18" charset="0"/>
                          </a:rPr>
                          <m:t>−</m:t>
                        </m:r>
                      </m:sup>
                    </m:sSup>
                    <m:r>
                      <a:rPr lang="ja-JP" altLang="en-US" sz="2000" i="1" u="sng">
                        <a:latin typeface="Cambria Math" panose="02040503050406030204" pitchFamily="18" charset="0"/>
                      </a:rPr>
                      <m:t>と</m:t>
                    </m:r>
                  </m:oMath>
                </a14:m>
                <a:r>
                  <a:rPr kumimoji="1" lang="ja-JP" altLang="en-US" sz="2000" u="sng" dirty="0" smtClean="0"/>
                  <a:t>ミューオン対に崩壊する親粒子を探す</a:t>
                </a:r>
                <a:endParaRPr kumimoji="1" lang="en-US" altLang="ja-JP" sz="2000" u="sng" dirty="0" smtClean="0"/>
              </a:p>
              <a:p>
                <a:pPr marL="342900" indent="-342900">
                  <a:buFont typeface="Arial" panose="020B0604020202020204" pitchFamily="34" charset="0"/>
                  <a:buChar char="•"/>
                </a:pPr>
                <a:r>
                  <a:rPr lang="ja-JP" altLang="en-US" sz="2000" dirty="0" smtClean="0"/>
                  <a:t>ミューオン対の不変質量を計算して、その分布を作る</a:t>
                </a:r>
                <a:endParaRPr lang="en-US" altLang="ja-JP" sz="2000" dirty="0" smtClean="0"/>
              </a:p>
              <a:p>
                <a:pPr marL="342900" indent="-342900">
                  <a:buFont typeface="Arial" panose="020B0604020202020204" pitchFamily="34" charset="0"/>
                  <a:buChar char="•"/>
                </a:pPr>
                <a:r>
                  <a:rPr lang="ja-JP" altLang="en-US" sz="2000" dirty="0" smtClean="0"/>
                  <a:t>親粒子の質量に対応するところに、ピークが観測される（共鳴状態）</a:t>
                </a:r>
                <a:endParaRPr kumimoji="1" lang="en-US" altLang="ja-JP" sz="2000" dirty="0" smtClean="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09182" y="1501254"/>
                <a:ext cx="8871045" cy="2554545"/>
              </a:xfrm>
              <a:prstGeom prst="rect">
                <a:avLst/>
              </a:prstGeom>
              <a:blipFill rotWithShape="0">
                <a:blip r:embed="rId2"/>
                <a:stretch>
                  <a:fillRect l="-756" t="-1671" b="-3103"/>
                </a:stretch>
              </a:blipFill>
            </p:spPr>
            <p:txBody>
              <a:bodyPr/>
              <a:lstStyle/>
              <a:p>
                <a:r>
                  <a:rPr lang="ja-JP" altLang="en-US">
                    <a:noFill/>
                  </a:rPr>
                  <a:t> </a:t>
                </a:r>
              </a:p>
            </p:txBody>
          </p:sp>
        </mc:Fallback>
      </mc:AlternateContent>
      <p:sp>
        <p:nvSpPr>
          <p:cNvPr id="3" name="テキスト ボックス 2"/>
          <p:cNvSpPr txBox="1"/>
          <p:nvPr/>
        </p:nvSpPr>
        <p:spPr>
          <a:xfrm>
            <a:off x="327546" y="4490113"/>
            <a:ext cx="2085827" cy="1015663"/>
          </a:xfrm>
          <a:prstGeom prst="rect">
            <a:avLst/>
          </a:prstGeom>
          <a:noFill/>
        </p:spPr>
        <p:txBody>
          <a:bodyPr wrap="none" rtlCol="0">
            <a:spAutoFit/>
          </a:bodyPr>
          <a:lstStyle/>
          <a:p>
            <a:r>
              <a:rPr kumimoji="1" lang="en-US" altLang="ja-JP" sz="2000" u="sng" dirty="0" smtClean="0"/>
              <a:t>RootTutorial4</a:t>
            </a:r>
          </a:p>
          <a:p>
            <a:pPr marL="342900" indent="-342900">
              <a:buFont typeface="Arial" panose="020B0604020202020204" pitchFamily="34" charset="0"/>
              <a:buChar char="•"/>
            </a:pPr>
            <a:r>
              <a:rPr lang="en-US" altLang="ja-JP" sz="2000" dirty="0" err="1" smtClean="0"/>
              <a:t>pl_particles.C</a:t>
            </a:r>
            <a:endParaRPr lang="en-US" altLang="ja-JP" sz="2000" dirty="0"/>
          </a:p>
          <a:p>
            <a:pPr marL="342900" indent="-342900">
              <a:buFont typeface="Arial" panose="020B0604020202020204" pitchFamily="34" charset="0"/>
              <a:buChar char="•"/>
            </a:pPr>
            <a:r>
              <a:rPr kumimoji="1" lang="en-US" altLang="ja-JP" sz="2000" dirty="0" err="1" smtClean="0"/>
              <a:t>pl_muons.C</a:t>
            </a:r>
            <a:endParaRPr kumimoji="1" lang="en-US" altLang="ja-JP" sz="2000" dirty="0" smtClean="0"/>
          </a:p>
        </p:txBody>
      </p:sp>
    </p:spTree>
    <p:extLst>
      <p:ext uri="{BB962C8B-B14F-4D97-AF65-F5344CB8AC3E}">
        <p14:creationId xmlns:p14="http://schemas.microsoft.com/office/powerpoint/2010/main" val="2069099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見た目を良くする</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16</a:t>
            </a:fld>
            <a:endParaRPr kumimoji="1" lang="ja-JP" altLang="en-US"/>
          </a:p>
        </p:txBody>
      </p:sp>
      <p:sp>
        <p:nvSpPr>
          <p:cNvPr id="7" name="テキスト ボックス 6"/>
          <p:cNvSpPr txBox="1"/>
          <p:nvPr/>
        </p:nvSpPr>
        <p:spPr>
          <a:xfrm>
            <a:off x="222800" y="1310672"/>
            <a:ext cx="8698399" cy="4401205"/>
          </a:xfrm>
          <a:prstGeom prst="rect">
            <a:avLst/>
          </a:prstGeom>
          <a:noFill/>
        </p:spPr>
        <p:txBody>
          <a:bodyPr wrap="square" rtlCol="0">
            <a:spAutoFit/>
          </a:bodyPr>
          <a:lstStyle/>
          <a:p>
            <a:r>
              <a:rPr lang="en-US" altLang="ja-JP" sz="2000" dirty="0" err="1" smtClean="0"/>
              <a:t>TCanvas</a:t>
            </a:r>
            <a:r>
              <a:rPr lang="en-US" altLang="ja-JP" sz="2000" dirty="0" smtClean="0"/>
              <a:t>: </a:t>
            </a:r>
            <a:r>
              <a:rPr lang="ja-JP" altLang="en-US" sz="2000" dirty="0" smtClean="0"/>
              <a:t>描画するためのウィンドウ</a:t>
            </a:r>
            <a:endParaRPr lang="en-US" altLang="ja-JP" sz="2000" dirty="0" smtClean="0"/>
          </a:p>
          <a:p>
            <a:r>
              <a:rPr lang="en-US" altLang="ja-JP" sz="2000" dirty="0" err="1" smtClean="0"/>
              <a:t>TPad</a:t>
            </a:r>
            <a:r>
              <a:rPr lang="en-US" altLang="ja-JP" sz="2000" dirty="0" smtClean="0"/>
              <a:t>: </a:t>
            </a:r>
            <a:r>
              <a:rPr lang="ja-JP" altLang="en-US" sz="2000" dirty="0" smtClean="0"/>
              <a:t>実際に描画する領域（</a:t>
            </a:r>
            <a:r>
              <a:rPr lang="en-US" altLang="ja-JP" sz="2000" dirty="0" err="1" smtClean="0"/>
              <a:t>TCanvas</a:t>
            </a:r>
            <a:r>
              <a:rPr lang="ja-JP" altLang="en-US" sz="2000" dirty="0" smtClean="0"/>
              <a:t>自体も</a:t>
            </a:r>
            <a:r>
              <a:rPr lang="en-US" altLang="ja-JP" sz="2000" dirty="0" smtClean="0"/>
              <a:t>Pad</a:t>
            </a:r>
            <a:r>
              <a:rPr lang="ja-JP" altLang="en-US" sz="2000" dirty="0" smtClean="0"/>
              <a:t>）</a:t>
            </a:r>
            <a:endParaRPr lang="en-US" altLang="ja-JP" sz="2000" dirty="0" smtClean="0"/>
          </a:p>
          <a:p>
            <a:r>
              <a:rPr lang="ja-JP" altLang="en-US" sz="2000" dirty="0" smtClean="0"/>
              <a:t>ウィンドウ内に複数の絵を表示させたい時は、</a:t>
            </a:r>
            <a:r>
              <a:rPr lang="en-US" altLang="ja-JP" sz="2000" dirty="0" smtClean="0">
                <a:solidFill>
                  <a:srgbClr val="0000CC"/>
                </a:solidFill>
              </a:rPr>
              <a:t>canvas-&gt;Divide(n, m)</a:t>
            </a:r>
            <a:r>
              <a:rPr lang="ja-JP" altLang="en-US" sz="2000" dirty="0" err="1" smtClean="0"/>
              <a:t>。</a:t>
            </a:r>
            <a:endParaRPr lang="en-US" altLang="ja-JP" sz="2000" dirty="0" smtClean="0"/>
          </a:p>
          <a:p>
            <a:r>
              <a:rPr lang="ja-JP" altLang="en-US" sz="2000" dirty="0" smtClean="0"/>
              <a:t>その後、</a:t>
            </a:r>
            <a:r>
              <a:rPr lang="en-US" altLang="ja-JP" sz="2000" dirty="0" smtClean="0"/>
              <a:t>canvas-&gt;cd(1)</a:t>
            </a:r>
            <a:r>
              <a:rPr lang="ja-JP" altLang="en-US" sz="2000" dirty="0" smtClean="0"/>
              <a:t>等で分割された各</a:t>
            </a:r>
            <a:r>
              <a:rPr lang="en-US" altLang="ja-JP" sz="2000" dirty="0" smtClean="0"/>
              <a:t>Pad</a:t>
            </a:r>
            <a:r>
              <a:rPr lang="ja-JP" altLang="en-US" sz="2000" dirty="0" smtClean="0"/>
              <a:t>へ移動して描画できる</a:t>
            </a:r>
            <a:endParaRPr lang="en-US" altLang="ja-JP" sz="2000" dirty="0" smtClean="0"/>
          </a:p>
          <a:p>
            <a:endParaRPr kumimoji="1" lang="en-US" altLang="ja-JP" sz="2000" b="1" u="sng" dirty="0" smtClean="0"/>
          </a:p>
          <a:p>
            <a:r>
              <a:rPr kumimoji="1" lang="ja-JP" altLang="en-US" sz="2000" b="1" u="sng" dirty="0" smtClean="0"/>
              <a:t>描画オプション</a:t>
            </a:r>
            <a:endParaRPr kumimoji="1" lang="en-US" altLang="ja-JP" sz="2000" b="1" u="sng" dirty="0" smtClean="0"/>
          </a:p>
          <a:p>
            <a:pPr marL="342900" indent="-342900">
              <a:buFont typeface="Arial" panose="020B0604020202020204" pitchFamily="34" charset="0"/>
              <a:buChar char="•"/>
            </a:pPr>
            <a:r>
              <a:rPr lang="ja-JP" altLang="en-US" sz="2000" dirty="0" smtClean="0"/>
              <a:t>点、線、塗りつぶしの色、スタイル等を指定</a:t>
            </a:r>
            <a:endParaRPr lang="en-US" altLang="ja-JP" sz="2000" dirty="0" smtClean="0"/>
          </a:p>
          <a:p>
            <a:pPr marL="342900" indent="-342900">
              <a:buFont typeface="Arial" panose="020B0604020202020204" pitchFamily="34" charset="0"/>
              <a:buChar char="•"/>
            </a:pPr>
            <a:r>
              <a:rPr kumimoji="1" lang="ja-JP" altLang="en-US" sz="2000" dirty="0" smtClean="0"/>
              <a:t>詳しくは</a:t>
            </a:r>
            <a:r>
              <a:rPr kumimoji="1" lang="en-US" altLang="ja-JP" sz="2000" dirty="0" err="1" smtClean="0">
                <a:solidFill>
                  <a:srgbClr val="0000CC"/>
                </a:solidFill>
              </a:rPr>
              <a:t>TAttMarker</a:t>
            </a:r>
            <a:r>
              <a:rPr kumimoji="1" lang="en-US" altLang="ja-JP" sz="2000" dirty="0" smtClean="0">
                <a:solidFill>
                  <a:srgbClr val="0000CC"/>
                </a:solidFill>
              </a:rPr>
              <a:t>, </a:t>
            </a:r>
            <a:r>
              <a:rPr kumimoji="1" lang="en-US" altLang="ja-JP" sz="2000" dirty="0" err="1" smtClean="0">
                <a:solidFill>
                  <a:srgbClr val="0000CC"/>
                </a:solidFill>
              </a:rPr>
              <a:t>TAttLine</a:t>
            </a:r>
            <a:r>
              <a:rPr kumimoji="1" lang="en-US" altLang="ja-JP" sz="2000" dirty="0" smtClean="0">
                <a:solidFill>
                  <a:srgbClr val="0000CC"/>
                </a:solidFill>
              </a:rPr>
              <a:t>, </a:t>
            </a:r>
            <a:r>
              <a:rPr kumimoji="1" lang="en-US" altLang="ja-JP" sz="2000" dirty="0" err="1" smtClean="0">
                <a:solidFill>
                  <a:srgbClr val="0000CC"/>
                </a:solidFill>
              </a:rPr>
              <a:t>TAttFill</a:t>
            </a:r>
            <a:r>
              <a:rPr kumimoji="1" lang="ja-JP" altLang="en-US" sz="2000" dirty="0" smtClean="0"/>
              <a:t>参照</a:t>
            </a:r>
            <a:endParaRPr kumimoji="1" lang="en-US" altLang="ja-JP" sz="2000" dirty="0" smtClean="0"/>
          </a:p>
          <a:p>
            <a:pPr marL="342900" indent="-342900">
              <a:buFont typeface="Arial" panose="020B0604020202020204" pitchFamily="34" charset="0"/>
              <a:buChar char="•"/>
            </a:pPr>
            <a:endParaRPr lang="en-US" altLang="ja-JP" sz="2000" dirty="0"/>
          </a:p>
          <a:p>
            <a:r>
              <a:rPr kumimoji="1" lang="ja-JP" altLang="en-US" sz="2000" b="1" u="sng" dirty="0" smtClean="0"/>
              <a:t>全体のスタイル（</a:t>
            </a:r>
            <a:r>
              <a:rPr kumimoji="1" lang="en-US" altLang="ja-JP" sz="2000" b="1" u="sng" dirty="0" err="1" smtClean="0">
                <a:solidFill>
                  <a:srgbClr val="0000CC"/>
                </a:solidFill>
              </a:rPr>
              <a:t>gStyle</a:t>
            </a:r>
            <a:r>
              <a:rPr kumimoji="1" lang="ja-JP" altLang="en-US" sz="2000" b="1" u="sng" dirty="0" smtClean="0"/>
              <a:t>を使用）</a:t>
            </a:r>
            <a:endParaRPr kumimoji="1" lang="en-US" altLang="ja-JP" sz="2000" b="1" u="sng" dirty="0" smtClean="0"/>
          </a:p>
          <a:p>
            <a:pPr marL="342900" indent="-342900">
              <a:buFont typeface="Arial" panose="020B0604020202020204" pitchFamily="34" charset="0"/>
              <a:buChar char="•"/>
            </a:pPr>
            <a:r>
              <a:rPr kumimoji="1" lang="ja-JP" altLang="en-US" sz="2000" dirty="0" smtClean="0"/>
              <a:t>描画領域の位置、マージン、軸ラベルの大きさ等</a:t>
            </a:r>
            <a:endParaRPr kumimoji="1" lang="en-US" altLang="ja-JP" sz="2000" dirty="0" smtClean="0"/>
          </a:p>
          <a:p>
            <a:pPr marL="342900" indent="-342900">
              <a:buFont typeface="Arial" panose="020B0604020202020204" pitchFamily="34" charset="0"/>
              <a:buChar char="•"/>
            </a:pPr>
            <a:endParaRPr lang="en-US" altLang="ja-JP" sz="2000" dirty="0"/>
          </a:p>
          <a:p>
            <a:r>
              <a:rPr lang="en-US" altLang="ja-JP" sz="2000" b="1" u="sng" dirty="0" smtClean="0"/>
              <a:t>Pad</a:t>
            </a:r>
            <a:r>
              <a:rPr lang="ja-JP" altLang="en-US" sz="2000" b="1" u="sng" dirty="0" smtClean="0"/>
              <a:t>に対して</a:t>
            </a:r>
            <a:endParaRPr lang="en-US" altLang="ja-JP" sz="2000" b="1" u="sng" dirty="0" smtClean="0"/>
          </a:p>
          <a:p>
            <a:pPr marL="342900" indent="-342900">
              <a:buFont typeface="Arial" panose="020B0604020202020204" pitchFamily="34" charset="0"/>
              <a:buChar char="•"/>
            </a:pPr>
            <a:r>
              <a:rPr kumimoji="1" lang="ja-JP" altLang="en-US" sz="2000" dirty="0" smtClean="0"/>
              <a:t>軸の対数・線形表示、グリッド線、マージン等</a:t>
            </a:r>
          </a:p>
        </p:txBody>
      </p:sp>
    </p:spTree>
    <p:extLst>
      <p:ext uri="{BB962C8B-B14F-4D97-AF65-F5344CB8AC3E}">
        <p14:creationId xmlns:p14="http://schemas.microsoft.com/office/powerpoint/2010/main" val="1431927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17</a:t>
            </a:fld>
            <a:endParaRPr kumimoji="1" lang="ja-JP" altLang="en-US"/>
          </a:p>
        </p:txBody>
      </p:sp>
      <p:sp>
        <p:nvSpPr>
          <p:cNvPr id="7" name="テキスト ボックス 6"/>
          <p:cNvSpPr txBox="1"/>
          <p:nvPr/>
        </p:nvSpPr>
        <p:spPr>
          <a:xfrm>
            <a:off x="2225040" y="3154680"/>
            <a:ext cx="4932761" cy="1015663"/>
          </a:xfrm>
          <a:prstGeom prst="rect">
            <a:avLst/>
          </a:prstGeom>
          <a:noFill/>
        </p:spPr>
        <p:txBody>
          <a:bodyPr wrap="none" rtlCol="0">
            <a:spAutoFit/>
          </a:bodyPr>
          <a:lstStyle/>
          <a:p>
            <a:r>
              <a:rPr lang="en-US" altLang="ja-JP" sz="6000" dirty="0" smtClean="0"/>
              <a:t>Backup slides</a:t>
            </a:r>
            <a:endParaRPr kumimoji="1" lang="ja-JP" altLang="en-US" sz="6000" dirty="0" smtClean="0"/>
          </a:p>
        </p:txBody>
      </p:sp>
    </p:spTree>
    <p:extLst>
      <p:ext uri="{BB962C8B-B14F-4D97-AF65-F5344CB8AC3E}">
        <p14:creationId xmlns:p14="http://schemas.microsoft.com/office/powerpoint/2010/main" val="3323834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Tutorial 3</a:t>
            </a:r>
            <a:r>
              <a:rPr kumimoji="1" lang="ja-JP" altLang="en-US" dirty="0" smtClean="0"/>
              <a:t>：　</a:t>
            </a:r>
            <a:r>
              <a:rPr kumimoji="1" lang="en-US" altLang="ja-JP" dirty="0" err="1" smtClean="0"/>
              <a:t>TTree</a:t>
            </a:r>
            <a:r>
              <a:rPr kumimoji="1" lang="ja-JP" altLang="en-US" dirty="0" smtClean="0"/>
              <a:t>を作ってみる</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18</a:t>
            </a:fld>
            <a:endParaRPr kumimoji="1" lang="ja-JP" altLang="en-US"/>
          </a:p>
        </p:txBody>
      </p:sp>
      <p:sp>
        <p:nvSpPr>
          <p:cNvPr id="7" name="テキスト ボックス 6"/>
          <p:cNvSpPr txBox="1"/>
          <p:nvPr/>
        </p:nvSpPr>
        <p:spPr>
          <a:xfrm>
            <a:off x="163773" y="1269728"/>
            <a:ext cx="8802806" cy="1323439"/>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smtClean="0"/>
              <a:t>通常は、</a:t>
            </a:r>
            <a:r>
              <a:rPr kumimoji="1" lang="en-US" altLang="ja-JP" sz="2000" dirty="0" smtClean="0"/>
              <a:t>1</a:t>
            </a:r>
            <a:r>
              <a:rPr kumimoji="1" lang="ja-JP" altLang="en-US" sz="2000" dirty="0" smtClean="0"/>
              <a:t>事象分のデータを</a:t>
            </a:r>
            <a:r>
              <a:rPr kumimoji="1" lang="en-US" altLang="ja-JP" sz="2000" dirty="0" smtClean="0"/>
              <a:t>1</a:t>
            </a:r>
            <a:r>
              <a:rPr kumimoji="1" lang="ja-JP" altLang="en-US" sz="2000" dirty="0" smtClean="0"/>
              <a:t>行に保存するが、まずは以前やったボールの運動のデータを扱う</a:t>
            </a:r>
            <a:endParaRPr kumimoji="1" lang="en-US" altLang="ja-JP" sz="2000" dirty="0" smtClean="0"/>
          </a:p>
          <a:p>
            <a:pPr marL="342900" indent="-342900">
              <a:buFont typeface="Arial" panose="020B0604020202020204" pitchFamily="34" charset="0"/>
              <a:buChar char="•"/>
            </a:pPr>
            <a:r>
              <a:rPr lang="ja-JP" altLang="en-US" sz="2000" dirty="0" smtClean="0"/>
              <a:t>時間ステップ毎に</a:t>
            </a:r>
            <a:r>
              <a:rPr lang="en-US" altLang="ja-JP" sz="2000" dirty="0" err="1">
                <a:solidFill>
                  <a:srgbClr val="FF0000"/>
                </a:solidFill>
              </a:rPr>
              <a:t>std</a:t>
            </a:r>
            <a:r>
              <a:rPr lang="en-US" altLang="ja-JP" sz="2000" dirty="0">
                <a:solidFill>
                  <a:srgbClr val="FF0000"/>
                </a:solidFill>
              </a:rPr>
              <a:t>::vector&lt;Ball&gt;</a:t>
            </a:r>
            <a:r>
              <a:rPr lang="ja-JP" altLang="en-US" sz="2000" dirty="0">
                <a:solidFill>
                  <a:srgbClr val="FF0000"/>
                </a:solidFill>
              </a:rPr>
              <a:t>型のデータ</a:t>
            </a:r>
            <a:r>
              <a:rPr lang="ja-JP" altLang="en-US" sz="2000" dirty="0" smtClean="0">
                <a:solidFill>
                  <a:srgbClr val="FF0000"/>
                </a:solidFill>
              </a:rPr>
              <a:t>を各行</a:t>
            </a:r>
            <a:r>
              <a:rPr lang="ja-JP" altLang="en-US" sz="2000" dirty="0" smtClean="0"/>
              <a:t>に保存する</a:t>
            </a:r>
            <a:endParaRPr lang="en-US" altLang="ja-JP" sz="2000" dirty="0" smtClean="0"/>
          </a:p>
          <a:p>
            <a:pPr marL="800100" lvl="1" indent="-342900">
              <a:buFont typeface="Arial" panose="020B0604020202020204" pitchFamily="34" charset="0"/>
              <a:buChar char="•"/>
            </a:pPr>
            <a:r>
              <a:rPr kumimoji="1" lang="ja-JP" altLang="en-US" sz="2000" dirty="0" smtClean="0"/>
              <a:t>実際には少しデータを追加</a:t>
            </a:r>
          </a:p>
        </p:txBody>
      </p:sp>
      <p:graphicFrame>
        <p:nvGraphicFramePr>
          <p:cNvPr id="8" name="表 7"/>
          <p:cNvGraphicFramePr>
            <a:graphicFrameLocks noGrp="1"/>
          </p:cNvGraphicFramePr>
          <p:nvPr>
            <p:extLst>
              <p:ext uri="{D42A27DB-BD31-4B8C-83A1-F6EECF244321}">
                <p14:modId xmlns:p14="http://schemas.microsoft.com/office/powerpoint/2010/main" val="3696763698"/>
              </p:ext>
            </p:extLst>
          </p:nvPr>
        </p:nvGraphicFramePr>
        <p:xfrm>
          <a:off x="297506" y="2616889"/>
          <a:ext cx="8669073" cy="1828800"/>
        </p:xfrm>
        <a:graphic>
          <a:graphicData uri="http://schemas.openxmlformats.org/drawingml/2006/table">
            <a:tbl>
              <a:tblPr firstRow="1" bandRow="1">
                <a:tableStyleId>{5C22544A-7EE6-4342-B048-85BDC9FD1C3A}</a:tableStyleId>
              </a:tblPr>
              <a:tblGrid>
                <a:gridCol w="1238439"/>
                <a:gridCol w="1047181"/>
                <a:gridCol w="1047181"/>
                <a:gridCol w="1334068"/>
                <a:gridCol w="1334068"/>
                <a:gridCol w="1334068"/>
                <a:gridCol w="1334068"/>
              </a:tblGrid>
              <a:tr h="306406">
                <a:tc>
                  <a:txBody>
                    <a:bodyPr/>
                    <a:lstStyle/>
                    <a:p>
                      <a:pPr algn="ctr"/>
                      <a:endParaRPr kumimoji="1" lang="ja-JP" altLang="en-US" dirty="0"/>
                    </a:p>
                  </a:txBody>
                  <a:tcPr/>
                </a:tc>
                <a:tc>
                  <a:txBody>
                    <a:bodyPr/>
                    <a:lstStyle/>
                    <a:p>
                      <a:pPr algn="ctr"/>
                      <a:r>
                        <a:rPr kumimoji="1" lang="en-US" altLang="ja-JP" dirty="0" smtClean="0"/>
                        <a:t>t</a:t>
                      </a:r>
                      <a:endParaRPr kumimoji="1" lang="ja-JP" altLang="en-US" dirty="0"/>
                    </a:p>
                  </a:txBody>
                  <a:tcPr/>
                </a:tc>
                <a:tc>
                  <a:txBody>
                    <a:bodyPr/>
                    <a:lstStyle/>
                    <a:p>
                      <a:pPr algn="ctr"/>
                      <a:r>
                        <a:rPr kumimoji="1" lang="en-US" altLang="ja-JP" dirty="0" smtClean="0"/>
                        <a:t>N</a:t>
                      </a:r>
                      <a:endParaRPr kumimoji="1" lang="ja-JP" altLang="en-US" dirty="0"/>
                    </a:p>
                  </a:txBody>
                  <a:tcPr/>
                </a:tc>
                <a:tc>
                  <a:txBody>
                    <a:bodyPr/>
                    <a:lstStyle/>
                    <a:p>
                      <a:pPr algn="ctr"/>
                      <a:r>
                        <a:rPr kumimoji="1" lang="en-US" altLang="ja-JP" dirty="0" err="1" smtClean="0"/>
                        <a:t>Ball.X</a:t>
                      </a:r>
                      <a:r>
                        <a:rPr kumimoji="1" lang="en-US" altLang="ja-JP" dirty="0" smtClean="0"/>
                        <a:t>[N]</a:t>
                      </a:r>
                    </a:p>
                  </a:txBody>
                  <a:tcPr/>
                </a:tc>
                <a:tc>
                  <a:txBody>
                    <a:bodyPr/>
                    <a:lstStyle/>
                    <a:p>
                      <a:pPr algn="ctr"/>
                      <a:r>
                        <a:rPr kumimoji="1" lang="en-US" altLang="ja-JP" dirty="0" err="1" smtClean="0"/>
                        <a:t>Ball.Y</a:t>
                      </a:r>
                      <a:r>
                        <a:rPr kumimoji="1" lang="en-US" altLang="ja-JP" dirty="0" smtClean="0"/>
                        <a:t>[N]</a:t>
                      </a:r>
                      <a:endParaRPr kumimoji="1" lang="ja-JP" altLang="en-US" dirty="0"/>
                    </a:p>
                  </a:txBody>
                  <a:tcPr/>
                </a:tc>
                <a:tc>
                  <a:txBody>
                    <a:bodyPr/>
                    <a:lstStyle/>
                    <a:p>
                      <a:pPr algn="ctr"/>
                      <a:r>
                        <a:rPr kumimoji="1" lang="en-US" altLang="ja-JP" dirty="0" err="1" smtClean="0"/>
                        <a:t>Ball.Vx</a:t>
                      </a:r>
                      <a:r>
                        <a:rPr kumimoji="1" lang="en-US" altLang="ja-JP" dirty="0" smtClean="0"/>
                        <a:t>[N]</a:t>
                      </a:r>
                      <a:endParaRPr kumimoji="1" lang="ja-JP" altLang="en-US" dirty="0"/>
                    </a:p>
                  </a:txBody>
                  <a:tcPr/>
                </a:tc>
                <a:tc>
                  <a:txBody>
                    <a:bodyPr/>
                    <a:lstStyle/>
                    <a:p>
                      <a:pPr algn="ctr"/>
                      <a:r>
                        <a:rPr kumimoji="1" lang="en-US" altLang="ja-JP" dirty="0" err="1" smtClean="0"/>
                        <a:t>Ball.Vy</a:t>
                      </a:r>
                      <a:r>
                        <a:rPr kumimoji="1" lang="en-US" altLang="ja-JP" dirty="0" smtClean="0"/>
                        <a:t>[N]</a:t>
                      </a:r>
                      <a:endParaRPr kumimoji="1" lang="ja-JP" altLang="en-US" dirty="0"/>
                    </a:p>
                  </a:txBody>
                  <a:tcPr/>
                </a:tc>
              </a:tr>
              <a:tr h="306406">
                <a:tc>
                  <a:txBody>
                    <a:bodyPr/>
                    <a:lstStyle/>
                    <a:p>
                      <a:pPr algn="ctr"/>
                      <a:r>
                        <a:rPr kumimoji="1" lang="ja-JP" altLang="en-US" dirty="0" smtClean="0"/>
                        <a:t>時刻１</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r h="306406">
                <a:tc>
                  <a:txBody>
                    <a:bodyPr/>
                    <a:lstStyle/>
                    <a:p>
                      <a:pPr algn="ctr"/>
                      <a:r>
                        <a:rPr kumimoji="1" lang="ja-JP" altLang="en-US" dirty="0" smtClean="0"/>
                        <a:t>時刻２</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r h="306406">
                <a:tc>
                  <a:txBody>
                    <a:bodyPr/>
                    <a:lstStyle/>
                    <a:p>
                      <a:pPr algn="ctr"/>
                      <a:r>
                        <a:rPr kumimoji="1" lang="ja-JP" altLang="en-US" dirty="0" smtClean="0"/>
                        <a:t>事象３</a:t>
                      </a: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r h="306406">
                <a:tc>
                  <a:txBody>
                    <a:bodyPr/>
                    <a:lstStyle/>
                    <a:p>
                      <a:pPr algn="ctr"/>
                      <a:r>
                        <a:rPr kumimoji="1" lang="en-US" altLang="ja-JP" dirty="0" smtClean="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bl>
          </a:graphicData>
        </a:graphic>
      </p:graphicFrame>
      <p:sp>
        <p:nvSpPr>
          <p:cNvPr id="9" name="テキスト ボックス 8"/>
          <p:cNvSpPr txBox="1"/>
          <p:nvPr/>
        </p:nvSpPr>
        <p:spPr>
          <a:xfrm>
            <a:off x="163773" y="4531056"/>
            <a:ext cx="8625385" cy="2246769"/>
          </a:xfrm>
          <a:prstGeom prst="rect">
            <a:avLst/>
          </a:prstGeom>
          <a:noFill/>
        </p:spPr>
        <p:txBody>
          <a:bodyPr wrap="square" rtlCol="0">
            <a:spAutoFit/>
          </a:bodyPr>
          <a:lstStyle/>
          <a:p>
            <a:r>
              <a:rPr kumimoji="1" lang="ja-JP" altLang="en-US" sz="2000" b="1" u="sng" dirty="0" smtClean="0"/>
              <a:t>手順</a:t>
            </a:r>
            <a:endParaRPr kumimoji="1" lang="en-US" altLang="ja-JP" sz="2000" b="1" u="sng" dirty="0" smtClean="0"/>
          </a:p>
          <a:p>
            <a:pPr marL="342900" indent="-342900">
              <a:buFont typeface="Arial" panose="020B0604020202020204" pitchFamily="34" charset="0"/>
              <a:buChar char="•"/>
            </a:pPr>
            <a:r>
              <a:rPr kumimoji="1" lang="en-US" altLang="ja-JP" sz="2000" dirty="0" smtClean="0"/>
              <a:t>C++</a:t>
            </a:r>
            <a:r>
              <a:rPr kumimoji="1" lang="ja-JP" altLang="en-US" sz="2000" dirty="0" smtClean="0"/>
              <a:t>で使っていたデータを用意</a:t>
            </a:r>
            <a:endParaRPr lang="en-US" altLang="ja-JP" sz="2000" dirty="0"/>
          </a:p>
          <a:p>
            <a:pPr marL="342900" indent="-342900">
              <a:buFont typeface="Arial" panose="020B0604020202020204" pitchFamily="34" charset="0"/>
              <a:buChar char="•"/>
            </a:pPr>
            <a:r>
              <a:rPr kumimoji="1" lang="ja-JP" altLang="en-US" sz="2000" dirty="0" smtClean="0"/>
              <a:t>メモリ上のアドレスを</a:t>
            </a:r>
            <a:r>
              <a:rPr kumimoji="1" lang="en-US" altLang="ja-JP" sz="2000" dirty="0" err="1" smtClean="0"/>
              <a:t>TTree</a:t>
            </a:r>
            <a:r>
              <a:rPr kumimoji="1" lang="ja-JP" altLang="en-US" sz="2000" dirty="0" err="1" smtClean="0"/>
              <a:t>に登</a:t>
            </a:r>
            <a:r>
              <a:rPr kumimoji="1" lang="ja-JP" altLang="en-US" sz="2000" dirty="0" smtClean="0"/>
              <a:t>録する</a:t>
            </a:r>
            <a:r>
              <a:rPr lang="ja-JP" altLang="en-US" sz="2000" dirty="0"/>
              <a:t>。</a:t>
            </a:r>
            <a:r>
              <a:rPr kumimoji="1" lang="en-US" altLang="ja-JP" sz="2000" dirty="0" err="1" smtClean="0"/>
              <a:t>TTree</a:t>
            </a:r>
            <a:r>
              <a:rPr kumimoji="1" lang="en-US" altLang="ja-JP" sz="2000" dirty="0" smtClean="0"/>
              <a:t>::Branch()</a:t>
            </a:r>
            <a:endParaRPr lang="en-US" altLang="ja-JP" sz="2000" dirty="0"/>
          </a:p>
          <a:p>
            <a:pPr marL="342900" indent="-342900">
              <a:buFont typeface="Arial" panose="020B0604020202020204" pitchFamily="34" charset="0"/>
              <a:buChar char="•"/>
            </a:pPr>
            <a:r>
              <a:rPr kumimoji="1" lang="en-US" altLang="ja-JP" sz="2000" dirty="0" err="1" smtClean="0"/>
              <a:t>TTree</a:t>
            </a:r>
            <a:r>
              <a:rPr kumimoji="1" lang="en-US" altLang="ja-JP" sz="2000" dirty="0" smtClean="0"/>
              <a:t>::Fill()</a:t>
            </a:r>
            <a:r>
              <a:rPr kumimoji="1" lang="ja-JP" altLang="en-US" sz="2000" dirty="0" smtClean="0"/>
              <a:t>を呼ぶ度に、メモリ上のデータが</a:t>
            </a:r>
            <a:r>
              <a:rPr kumimoji="1" lang="en-US" altLang="ja-JP" sz="2000" dirty="0" err="1" smtClean="0"/>
              <a:t>TTree</a:t>
            </a:r>
            <a:r>
              <a:rPr kumimoji="1" lang="ja-JP" altLang="en-US" sz="2000" dirty="0" smtClean="0"/>
              <a:t>に追加されていく。行が増える</a:t>
            </a:r>
            <a:endParaRPr kumimoji="1" lang="en-US" altLang="ja-JP" sz="2000" dirty="0" smtClean="0"/>
          </a:p>
          <a:p>
            <a:pPr marL="342900" indent="-342900">
              <a:buFont typeface="Arial" panose="020B0604020202020204" pitchFamily="34" charset="0"/>
              <a:buChar char="•"/>
            </a:pPr>
            <a:r>
              <a:rPr lang="ja-JP" altLang="en-US" sz="2000" dirty="0" smtClean="0"/>
              <a:t>複雑なデータ構造を持つデータも保存可能</a:t>
            </a:r>
            <a:endParaRPr lang="en-US" altLang="ja-JP" sz="2000" dirty="0"/>
          </a:p>
          <a:p>
            <a:pPr marL="342900" indent="-342900">
              <a:buFont typeface="Arial" panose="020B0604020202020204" pitchFamily="34" charset="0"/>
              <a:buChar char="•"/>
            </a:pPr>
            <a:r>
              <a:rPr lang="ja-JP" altLang="en-US" sz="2000" dirty="0" smtClean="0"/>
              <a:t>詳しくは、</a:t>
            </a:r>
            <a:r>
              <a:rPr lang="en-US" altLang="ja-JP" sz="2000" dirty="0">
                <a:hlinkClick r:id="rId2"/>
              </a:rPr>
              <a:t>http://</a:t>
            </a:r>
            <a:r>
              <a:rPr lang="en-US" altLang="ja-JP" sz="2000" dirty="0" smtClean="0">
                <a:hlinkClick r:id="rId2"/>
              </a:rPr>
              <a:t>root.cern.ch/root/html534/TTree.html</a:t>
            </a:r>
            <a:r>
              <a:rPr lang="ja-JP" altLang="en-US" sz="2000" dirty="0" smtClean="0"/>
              <a:t>参照</a:t>
            </a:r>
            <a:endParaRPr lang="en-US" altLang="ja-JP" sz="2000" dirty="0"/>
          </a:p>
        </p:txBody>
      </p:sp>
    </p:spTree>
    <p:extLst>
      <p:ext uri="{BB962C8B-B14F-4D97-AF65-F5344CB8AC3E}">
        <p14:creationId xmlns:p14="http://schemas.microsoft.com/office/powerpoint/2010/main" val="2819971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ROOT</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ROOT</a:t>
            </a:r>
          </a:p>
          <a:p>
            <a:pPr lvl="1"/>
            <a:r>
              <a:rPr kumimoji="1" lang="ja-JP" altLang="en-US" dirty="0" smtClean="0"/>
              <a:t>素粒子や原子核実験分野のデータ解析の標準的ソフトウェア</a:t>
            </a:r>
            <a:endParaRPr kumimoji="1" lang="en-US" altLang="ja-JP" dirty="0" smtClean="0"/>
          </a:p>
          <a:p>
            <a:pPr lvl="1"/>
            <a:r>
              <a:rPr lang="en-US" altLang="ja-JP" dirty="0" smtClean="0"/>
              <a:t>http://root.cern.ch</a:t>
            </a:r>
            <a:endParaRPr kumimoji="1" lang="en-US" altLang="ja-JP" dirty="0" smtClean="0"/>
          </a:p>
          <a:p>
            <a:r>
              <a:rPr lang="ja-JP" altLang="en-US" dirty="0"/>
              <a:t>主</a:t>
            </a:r>
            <a:r>
              <a:rPr lang="ja-JP" altLang="en-US" dirty="0" smtClean="0"/>
              <a:t>な機能</a:t>
            </a:r>
            <a:endParaRPr lang="en-US" altLang="ja-JP" dirty="0" smtClean="0"/>
          </a:p>
          <a:p>
            <a:pPr lvl="1"/>
            <a:r>
              <a:rPr lang="ja-JP" altLang="en-US" dirty="0" smtClean="0">
                <a:solidFill>
                  <a:srgbClr val="FF0000"/>
                </a:solidFill>
              </a:rPr>
              <a:t>ヒストグラム、ツリー、</a:t>
            </a:r>
            <a:r>
              <a:rPr lang="en-US" altLang="ja-JP" dirty="0" smtClean="0">
                <a:solidFill>
                  <a:srgbClr val="FF0000"/>
                </a:solidFill>
              </a:rPr>
              <a:t>2</a:t>
            </a:r>
            <a:r>
              <a:rPr lang="ja-JP" altLang="en-US" dirty="0" smtClean="0">
                <a:solidFill>
                  <a:srgbClr val="FF0000"/>
                </a:solidFill>
              </a:rPr>
              <a:t>次元グラフ、フィット</a:t>
            </a:r>
            <a:endParaRPr lang="en-US" altLang="ja-JP" dirty="0" smtClean="0">
              <a:solidFill>
                <a:srgbClr val="FF0000"/>
              </a:solidFill>
            </a:endParaRPr>
          </a:p>
          <a:p>
            <a:pPr lvl="1"/>
            <a:r>
              <a:rPr lang="ja-JP" altLang="en-US" dirty="0" smtClean="0">
                <a:solidFill>
                  <a:srgbClr val="FF0000"/>
                </a:solidFill>
              </a:rPr>
              <a:t>大量データの保存、解析に対応（数</a:t>
            </a:r>
            <a:r>
              <a:rPr lang="en-US" altLang="ja-JP" dirty="0" smtClean="0">
                <a:solidFill>
                  <a:srgbClr val="FF0000"/>
                </a:solidFill>
              </a:rPr>
              <a:t>TB</a:t>
            </a:r>
            <a:r>
              <a:rPr lang="ja-JP" altLang="en-US" dirty="0" smtClean="0">
                <a:solidFill>
                  <a:srgbClr val="FF0000"/>
                </a:solidFill>
              </a:rPr>
              <a:t>までは</a:t>
            </a:r>
            <a:r>
              <a:rPr lang="en-US" altLang="ja-JP" dirty="0" smtClean="0">
                <a:solidFill>
                  <a:srgbClr val="FF0000"/>
                </a:solidFill>
              </a:rPr>
              <a:t>OK</a:t>
            </a:r>
            <a:r>
              <a:rPr lang="ja-JP" altLang="en-US" dirty="0" smtClean="0">
                <a:solidFill>
                  <a:srgbClr val="FF0000"/>
                </a:solidFill>
              </a:rPr>
              <a:t>）、</a:t>
            </a:r>
            <a:endParaRPr lang="en-US" altLang="ja-JP" dirty="0" smtClean="0">
              <a:solidFill>
                <a:srgbClr val="FF0000"/>
              </a:solidFill>
            </a:endParaRPr>
          </a:p>
          <a:p>
            <a:pPr lvl="1"/>
            <a:r>
              <a:rPr lang="ja-JP" altLang="en-US" dirty="0" smtClean="0">
                <a:solidFill>
                  <a:srgbClr val="FF0000"/>
                </a:solidFill>
              </a:rPr>
              <a:t>用意されていない機能は自分でコードを書くことで自由に拡張可能</a:t>
            </a:r>
            <a:endParaRPr lang="en-US" altLang="ja-JP" dirty="0" smtClean="0">
              <a:solidFill>
                <a:srgbClr val="FF0000"/>
              </a:solidFill>
            </a:endParaRPr>
          </a:p>
          <a:p>
            <a:pPr lvl="1"/>
            <a:r>
              <a:rPr lang="ja-JP" altLang="en-US" dirty="0" smtClean="0"/>
              <a:t>統計ツール</a:t>
            </a:r>
            <a:endParaRPr lang="en-US" altLang="ja-JP" dirty="0" smtClean="0"/>
          </a:p>
          <a:p>
            <a:pPr lvl="1"/>
            <a:r>
              <a:rPr kumimoji="1" lang="en-US" altLang="ja-JP" dirty="0" smtClean="0"/>
              <a:t>3D</a:t>
            </a:r>
            <a:r>
              <a:rPr kumimoji="1" lang="ja-JP" altLang="en-US" dirty="0" smtClean="0"/>
              <a:t>表示、</a:t>
            </a:r>
            <a:r>
              <a:rPr kumimoji="1" lang="en-US" altLang="ja-JP" dirty="0" smtClean="0"/>
              <a:t>GUI</a:t>
            </a:r>
            <a:r>
              <a:rPr kumimoji="1" lang="ja-JP" altLang="en-US" dirty="0" smtClean="0"/>
              <a:t>ツール</a:t>
            </a:r>
            <a:endParaRPr kumimoji="1"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2</a:t>
            </a:fld>
            <a:endParaRPr kumimoji="1" lang="ja-JP" altLang="en-US"/>
          </a:p>
        </p:txBody>
      </p:sp>
    </p:spTree>
    <p:extLst>
      <p:ext uri="{BB962C8B-B14F-4D97-AF65-F5344CB8AC3E}">
        <p14:creationId xmlns:p14="http://schemas.microsoft.com/office/powerpoint/2010/main" val="43488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Tutorial 1: </a:t>
            </a:r>
            <a:r>
              <a:rPr kumimoji="1" lang="ja-JP" altLang="en-US" dirty="0" smtClean="0"/>
              <a:t>ヒストグラム</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3</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170" y="1499121"/>
            <a:ext cx="4724400" cy="4514850"/>
          </a:xfrm>
          <a:prstGeom prst="rect">
            <a:avLst/>
          </a:prstGeom>
        </p:spPr>
      </p:pic>
    </p:spTree>
    <p:extLst>
      <p:ext uri="{BB962C8B-B14F-4D97-AF65-F5344CB8AC3E}">
        <p14:creationId xmlns:p14="http://schemas.microsoft.com/office/powerpoint/2010/main" val="303832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ROOT</a:t>
            </a:r>
            <a:r>
              <a:rPr kumimoji="1" lang="ja-JP" altLang="en-US" dirty="0" smtClean="0"/>
              <a:t>オブジェクトについて</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4</a:t>
            </a:fld>
            <a:endParaRPr kumimoji="1" lang="ja-JP" altLang="en-US"/>
          </a:p>
        </p:txBody>
      </p:sp>
      <p:sp>
        <p:nvSpPr>
          <p:cNvPr id="7" name="円/楕円 6"/>
          <p:cNvSpPr/>
          <p:nvPr/>
        </p:nvSpPr>
        <p:spPr>
          <a:xfrm>
            <a:off x="344833" y="1310672"/>
            <a:ext cx="1542653" cy="495271"/>
          </a:xfrm>
          <a:prstGeom prst="ellipse">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rgbClr val="00B050"/>
                </a:solidFill>
              </a:rPr>
              <a:t>TObject</a:t>
            </a:r>
            <a:endParaRPr kumimoji="1" lang="ja-JP" altLang="en-US" dirty="0">
              <a:solidFill>
                <a:srgbClr val="00B050"/>
              </a:solidFill>
            </a:endParaRPr>
          </a:p>
        </p:txBody>
      </p:sp>
      <p:sp>
        <p:nvSpPr>
          <p:cNvPr id="8" name="円/楕円 7"/>
          <p:cNvSpPr/>
          <p:nvPr/>
        </p:nvSpPr>
        <p:spPr>
          <a:xfrm>
            <a:off x="1218587" y="2466662"/>
            <a:ext cx="1420825" cy="495271"/>
          </a:xfrm>
          <a:prstGeom prst="ellipse">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rgbClr val="00B050"/>
                </a:solidFill>
              </a:rPr>
              <a:t>TGraph</a:t>
            </a:r>
            <a:endParaRPr kumimoji="1" lang="ja-JP" altLang="en-US" dirty="0">
              <a:solidFill>
                <a:srgbClr val="00B050"/>
              </a:solidFill>
            </a:endParaRPr>
          </a:p>
        </p:txBody>
      </p:sp>
      <p:sp>
        <p:nvSpPr>
          <p:cNvPr id="9" name="円/楕円 8"/>
          <p:cNvSpPr/>
          <p:nvPr/>
        </p:nvSpPr>
        <p:spPr>
          <a:xfrm>
            <a:off x="173099" y="2476477"/>
            <a:ext cx="971720" cy="495271"/>
          </a:xfrm>
          <a:prstGeom prst="ellipse">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00B050"/>
                </a:solidFill>
              </a:rPr>
              <a:t>TH1</a:t>
            </a:r>
            <a:endParaRPr kumimoji="1" lang="ja-JP" altLang="en-US" dirty="0">
              <a:solidFill>
                <a:srgbClr val="00B050"/>
              </a:solidFill>
            </a:endParaRPr>
          </a:p>
        </p:txBody>
      </p:sp>
      <p:sp>
        <p:nvSpPr>
          <p:cNvPr id="10" name="円/楕円 9"/>
          <p:cNvSpPr/>
          <p:nvPr/>
        </p:nvSpPr>
        <p:spPr>
          <a:xfrm>
            <a:off x="2741839" y="2466661"/>
            <a:ext cx="1892487" cy="495271"/>
          </a:xfrm>
          <a:prstGeom prst="ellipse">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rgbClr val="00B050"/>
                </a:solidFill>
              </a:rPr>
              <a:t>TDirectory</a:t>
            </a:r>
            <a:endParaRPr kumimoji="1" lang="ja-JP" altLang="en-US" dirty="0">
              <a:solidFill>
                <a:srgbClr val="00B050"/>
              </a:solidFill>
            </a:endParaRPr>
          </a:p>
        </p:txBody>
      </p:sp>
      <p:sp>
        <p:nvSpPr>
          <p:cNvPr id="11" name="円/楕円 10"/>
          <p:cNvSpPr/>
          <p:nvPr/>
        </p:nvSpPr>
        <p:spPr>
          <a:xfrm>
            <a:off x="122830" y="3589843"/>
            <a:ext cx="1086589" cy="495271"/>
          </a:xfrm>
          <a:prstGeom prst="ellipse">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00B050"/>
                </a:solidFill>
              </a:rPr>
              <a:t>TH1F</a:t>
            </a:r>
            <a:endParaRPr kumimoji="1" lang="ja-JP" altLang="en-US" dirty="0">
              <a:solidFill>
                <a:srgbClr val="00B050"/>
              </a:solidFill>
            </a:endParaRPr>
          </a:p>
        </p:txBody>
      </p:sp>
      <p:cxnSp>
        <p:nvCxnSpPr>
          <p:cNvPr id="17" name="直線矢印コネクタ 16"/>
          <p:cNvCxnSpPr>
            <a:stCxn id="11" idx="0"/>
            <a:endCxn id="9" idx="4"/>
          </p:cNvCxnSpPr>
          <p:nvPr/>
        </p:nvCxnSpPr>
        <p:spPr>
          <a:xfrm flipH="1" flipV="1">
            <a:off x="658959" y="2971748"/>
            <a:ext cx="7166" cy="618095"/>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0" idx="0"/>
            <a:endCxn id="7" idx="4"/>
          </p:cNvCxnSpPr>
          <p:nvPr/>
        </p:nvCxnSpPr>
        <p:spPr>
          <a:xfrm flipH="1" flipV="1">
            <a:off x="1116160" y="1805943"/>
            <a:ext cx="2571923" cy="66071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0"/>
            <a:endCxn id="7" idx="4"/>
          </p:cNvCxnSpPr>
          <p:nvPr/>
        </p:nvCxnSpPr>
        <p:spPr>
          <a:xfrm flipH="1" flipV="1">
            <a:off x="1116160" y="1805943"/>
            <a:ext cx="812840" cy="660719"/>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9" idx="0"/>
            <a:endCxn id="7" idx="4"/>
          </p:cNvCxnSpPr>
          <p:nvPr/>
        </p:nvCxnSpPr>
        <p:spPr>
          <a:xfrm flipV="1">
            <a:off x="658959" y="1805943"/>
            <a:ext cx="457201" cy="67053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515587" y="3645742"/>
            <a:ext cx="1185760" cy="369332"/>
          </a:xfrm>
          <a:prstGeom prst="rect">
            <a:avLst/>
          </a:prstGeom>
          <a:noFill/>
        </p:spPr>
        <p:txBody>
          <a:bodyPr wrap="square" rtlCol="0">
            <a:spAutoFit/>
          </a:bodyPr>
          <a:lstStyle/>
          <a:p>
            <a:r>
              <a:rPr kumimoji="1" lang="en-US" altLang="ja-JP" b="1" dirty="0" smtClean="0"/>
              <a:t>………...</a:t>
            </a:r>
            <a:endParaRPr kumimoji="1" lang="ja-JP" altLang="en-US" b="1" dirty="0" smtClean="0"/>
          </a:p>
        </p:txBody>
      </p:sp>
      <p:sp>
        <p:nvSpPr>
          <p:cNvPr id="30" name="テキスト ボックス 29"/>
          <p:cNvSpPr txBox="1"/>
          <p:nvPr/>
        </p:nvSpPr>
        <p:spPr>
          <a:xfrm>
            <a:off x="122830" y="4913195"/>
            <a:ext cx="8789158" cy="1631216"/>
          </a:xfrm>
          <a:prstGeom prst="rect">
            <a:avLst/>
          </a:prstGeom>
          <a:noFill/>
        </p:spPr>
        <p:txBody>
          <a:bodyPr wrap="square" rtlCol="0">
            <a:spAutoFit/>
          </a:bodyPr>
          <a:lstStyle/>
          <a:p>
            <a:pPr marL="342900" indent="-342900">
              <a:buFont typeface="Arial" panose="020B0604020202020204" pitchFamily="34" charset="0"/>
              <a:buChar char="•"/>
            </a:pPr>
            <a:r>
              <a:rPr lang="en-US" altLang="ja-JP" sz="2000" dirty="0" smtClean="0"/>
              <a:t>ROOT</a:t>
            </a:r>
            <a:r>
              <a:rPr lang="ja-JP" altLang="en-US" sz="2000" dirty="0" smtClean="0"/>
              <a:t>のクラスは全て</a:t>
            </a:r>
            <a:r>
              <a:rPr lang="en-US" altLang="ja-JP" sz="2000" dirty="0" err="1" smtClean="0">
                <a:solidFill>
                  <a:srgbClr val="0000CC"/>
                </a:solidFill>
              </a:rPr>
              <a:t>TObject</a:t>
            </a:r>
            <a:r>
              <a:rPr lang="ja-JP" altLang="en-US" sz="2000" dirty="0" smtClean="0"/>
              <a:t>クラスから派生する</a:t>
            </a:r>
            <a:endParaRPr lang="en-US" altLang="ja-JP" sz="2000" dirty="0" smtClean="0"/>
          </a:p>
          <a:p>
            <a:pPr marL="800100" lvl="1" indent="-342900">
              <a:buFont typeface="Arial" panose="020B0604020202020204" pitchFamily="34" charset="0"/>
              <a:buChar char="•"/>
            </a:pPr>
            <a:r>
              <a:rPr lang="ja-JP" altLang="en-US" sz="2000" dirty="0" smtClean="0"/>
              <a:t>全てのクラスに共通の操作は</a:t>
            </a:r>
            <a:r>
              <a:rPr lang="en-US" altLang="ja-JP" sz="2000" dirty="0" err="1" smtClean="0"/>
              <a:t>TObject</a:t>
            </a:r>
            <a:r>
              <a:rPr lang="ja-JP" altLang="en-US" sz="2000" dirty="0" smtClean="0"/>
              <a:t>で定義</a:t>
            </a:r>
            <a:endParaRPr lang="en-US" altLang="ja-JP" sz="2000" dirty="0" smtClean="0"/>
          </a:p>
          <a:p>
            <a:pPr marL="800100" lvl="1" indent="-342900">
              <a:buFont typeface="Arial" panose="020B0604020202020204" pitchFamily="34" charset="0"/>
              <a:buChar char="•"/>
            </a:pPr>
            <a:r>
              <a:rPr lang="en-US" altLang="ja-JP" sz="2000" dirty="0"/>
              <a:t>http://root.cern.ch/root/html534/ClassIndex.html</a:t>
            </a:r>
          </a:p>
          <a:p>
            <a:pPr marL="800100" lvl="1" indent="-342900">
              <a:buFont typeface="Arial" panose="020B0604020202020204" pitchFamily="34" charset="0"/>
              <a:buChar char="•"/>
            </a:pPr>
            <a:r>
              <a:rPr kumimoji="1" lang="ja-JP" altLang="en-US" sz="2000" dirty="0" smtClean="0"/>
              <a:t>全てのオブジェクトは</a:t>
            </a:r>
            <a:r>
              <a:rPr lang="ja-JP" altLang="en-US" sz="2000" dirty="0" smtClean="0"/>
              <a:t>識別名（</a:t>
            </a:r>
            <a:r>
              <a:rPr lang="en-US" altLang="ja-JP" sz="2000" dirty="0" smtClean="0"/>
              <a:t>name</a:t>
            </a:r>
            <a:r>
              <a:rPr lang="ja-JP" altLang="en-US" sz="2000" dirty="0" smtClean="0"/>
              <a:t>）を持っている</a:t>
            </a:r>
            <a:endParaRPr kumimoji="1" lang="en-US" altLang="ja-JP" sz="2000" dirty="0" smtClean="0"/>
          </a:p>
          <a:p>
            <a:pPr marL="342900" indent="-342900">
              <a:buFont typeface="Arial" panose="020B0604020202020204" pitchFamily="34" charset="0"/>
              <a:buChar char="•"/>
            </a:pPr>
            <a:r>
              <a:rPr kumimoji="1" lang="ja-JP" altLang="en-US" sz="2000" dirty="0" smtClean="0"/>
              <a:t>ファイル入出力</a:t>
            </a:r>
            <a:r>
              <a:rPr lang="ja-JP" altLang="en-US" sz="2000" dirty="0" smtClean="0"/>
              <a:t>（</a:t>
            </a:r>
            <a:r>
              <a:rPr lang="en-US" altLang="ja-JP" sz="2000" dirty="0" err="1" smtClean="0"/>
              <a:t>TFile</a:t>
            </a:r>
            <a:r>
              <a:rPr lang="ja-JP" altLang="en-US" sz="2000" dirty="0" smtClean="0"/>
              <a:t>クラスを使用）</a:t>
            </a:r>
            <a:endParaRPr kumimoji="1" lang="ja-JP" altLang="en-US" sz="2000" dirty="0" smtClean="0"/>
          </a:p>
        </p:txBody>
      </p:sp>
      <p:sp>
        <p:nvSpPr>
          <p:cNvPr id="32" name="円/楕円 31"/>
          <p:cNvSpPr/>
          <p:nvPr/>
        </p:nvSpPr>
        <p:spPr>
          <a:xfrm>
            <a:off x="3128523" y="3542377"/>
            <a:ext cx="1119117" cy="495271"/>
          </a:xfrm>
          <a:prstGeom prst="ellipse">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rgbClr val="00B050"/>
                </a:solidFill>
              </a:rPr>
              <a:t>TFile</a:t>
            </a:r>
            <a:endParaRPr kumimoji="1" lang="ja-JP" altLang="en-US" dirty="0">
              <a:solidFill>
                <a:srgbClr val="00B050"/>
              </a:solidFill>
            </a:endParaRPr>
          </a:p>
        </p:txBody>
      </p:sp>
      <p:cxnSp>
        <p:nvCxnSpPr>
          <p:cNvPr id="33" name="直線矢印コネクタ 32"/>
          <p:cNvCxnSpPr>
            <a:stCxn id="32" idx="0"/>
            <a:endCxn id="10" idx="4"/>
          </p:cNvCxnSpPr>
          <p:nvPr/>
        </p:nvCxnSpPr>
        <p:spPr>
          <a:xfrm flipV="1">
            <a:off x="3688082" y="2961932"/>
            <a:ext cx="1" cy="580445"/>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634326" y="1405834"/>
            <a:ext cx="4509674" cy="3170099"/>
          </a:xfrm>
          <a:prstGeom prst="rect">
            <a:avLst/>
          </a:prstGeom>
          <a:noFill/>
        </p:spPr>
        <p:txBody>
          <a:bodyPr wrap="square" rtlCol="0">
            <a:spAutoFit/>
          </a:bodyPr>
          <a:lstStyle/>
          <a:p>
            <a:r>
              <a:rPr kumimoji="1" lang="en-US" altLang="ja-JP" sz="2000" dirty="0" smtClean="0"/>
              <a:t>TH1F* </a:t>
            </a:r>
            <a:r>
              <a:rPr kumimoji="1" lang="en-US" altLang="ja-JP" sz="2000" dirty="0" smtClean="0">
                <a:solidFill>
                  <a:srgbClr val="FF0000"/>
                </a:solidFill>
              </a:rPr>
              <a:t>h </a:t>
            </a:r>
            <a:r>
              <a:rPr kumimoji="1" lang="en-US" altLang="ja-JP" sz="2000" dirty="0" smtClean="0"/>
              <a:t>= new TH1F(</a:t>
            </a:r>
            <a:r>
              <a:rPr kumimoji="1" lang="en-US" altLang="ja-JP" sz="2000" dirty="0" smtClean="0">
                <a:solidFill>
                  <a:srgbClr val="FF0000"/>
                </a:solidFill>
              </a:rPr>
              <a:t>”hist1”</a:t>
            </a:r>
            <a:r>
              <a:rPr kumimoji="1" lang="en-US" altLang="ja-JP" sz="2000" dirty="0" smtClean="0"/>
              <a:t>, </a:t>
            </a:r>
          </a:p>
          <a:p>
            <a:r>
              <a:rPr lang="en-US" altLang="ja-JP" sz="2000" dirty="0"/>
              <a:t> </a:t>
            </a:r>
            <a:r>
              <a:rPr lang="en-US" altLang="ja-JP" sz="2000" dirty="0" smtClean="0"/>
              <a:t>                                   </a:t>
            </a:r>
            <a:r>
              <a:rPr lang="en-US" altLang="ja-JP" sz="2000" dirty="0" smtClean="0">
                <a:solidFill>
                  <a:srgbClr val="0000CC"/>
                </a:solidFill>
              </a:rPr>
              <a:t>“Some title”</a:t>
            </a:r>
            <a:r>
              <a:rPr lang="en-US" altLang="ja-JP" sz="2000" dirty="0" smtClean="0"/>
              <a:t>, </a:t>
            </a:r>
          </a:p>
          <a:p>
            <a:r>
              <a:rPr kumimoji="1" lang="en-US" altLang="ja-JP" sz="2000" dirty="0"/>
              <a:t> </a:t>
            </a:r>
            <a:r>
              <a:rPr kumimoji="1" lang="en-US" altLang="ja-JP" sz="2000" dirty="0" smtClean="0"/>
              <a:t>                                   10, 0.0, 1.0);</a:t>
            </a:r>
          </a:p>
          <a:p>
            <a:pPr marL="342900" indent="-342900">
              <a:buFont typeface="Arial" panose="020B0604020202020204" pitchFamily="34" charset="0"/>
              <a:buChar char="•"/>
            </a:pPr>
            <a:r>
              <a:rPr lang="ja-JP" altLang="en-US" sz="2000" dirty="0" smtClean="0"/>
              <a:t>区間</a:t>
            </a:r>
            <a:r>
              <a:rPr lang="en-US" altLang="ja-JP" sz="2000" dirty="0" smtClean="0"/>
              <a:t>[0,1]</a:t>
            </a:r>
            <a:r>
              <a:rPr lang="ja-JP" altLang="en-US" sz="2000" dirty="0" smtClean="0"/>
              <a:t>を</a:t>
            </a:r>
            <a:r>
              <a:rPr lang="en-US" altLang="ja-JP" sz="2000" dirty="0" smtClean="0"/>
              <a:t>10</a:t>
            </a:r>
            <a:r>
              <a:rPr lang="ja-JP" altLang="en-US" sz="2000" dirty="0" smtClean="0"/>
              <a:t>個のビンに分けたヒストグラム</a:t>
            </a:r>
            <a:endParaRPr lang="en-US" altLang="ja-JP" sz="2000" dirty="0" smtClean="0"/>
          </a:p>
          <a:p>
            <a:pPr marL="342900" indent="-342900">
              <a:buFont typeface="Arial" panose="020B0604020202020204" pitchFamily="34" charset="0"/>
              <a:buChar char="•"/>
            </a:pPr>
            <a:r>
              <a:rPr kumimoji="1" lang="en-US" altLang="ja-JP" sz="2000" dirty="0" smtClean="0">
                <a:solidFill>
                  <a:srgbClr val="FF0000"/>
                </a:solidFill>
              </a:rPr>
              <a:t>h</a:t>
            </a:r>
            <a:r>
              <a:rPr kumimoji="1" lang="ja-JP" altLang="en-US" sz="2000" dirty="0" smtClean="0"/>
              <a:t>：　ヒストグラム</a:t>
            </a:r>
            <a:r>
              <a:rPr lang="ja-JP" altLang="en-US" sz="2000" dirty="0" smtClean="0"/>
              <a:t>型の</a:t>
            </a:r>
            <a:r>
              <a:rPr kumimoji="1" lang="ja-JP" altLang="en-US" sz="2000" dirty="0" smtClean="0"/>
              <a:t>オブジェクトを指す</a:t>
            </a:r>
            <a:r>
              <a:rPr kumimoji="1" lang="en-US" altLang="ja-JP" sz="2000" dirty="0" smtClean="0"/>
              <a:t>C++</a:t>
            </a:r>
            <a:r>
              <a:rPr kumimoji="1" lang="ja-JP" altLang="en-US" sz="2000" dirty="0" smtClean="0"/>
              <a:t>変数名</a:t>
            </a:r>
            <a:endParaRPr kumimoji="1" lang="en-US" altLang="ja-JP" sz="2000" dirty="0" smtClean="0"/>
          </a:p>
          <a:p>
            <a:pPr marL="342900" indent="-342900">
              <a:buFont typeface="Arial" panose="020B0604020202020204" pitchFamily="34" charset="0"/>
              <a:buChar char="•"/>
            </a:pPr>
            <a:r>
              <a:rPr kumimoji="1" lang="en-US" altLang="ja-JP" sz="2000" dirty="0" smtClean="0">
                <a:solidFill>
                  <a:srgbClr val="FF00FF"/>
                </a:solidFill>
              </a:rPr>
              <a:t>“hist1”</a:t>
            </a:r>
            <a:r>
              <a:rPr kumimoji="1" lang="ja-JP" altLang="en-US" sz="2000" dirty="0" smtClean="0"/>
              <a:t>：　</a:t>
            </a:r>
            <a:r>
              <a:rPr kumimoji="1" lang="en-US" altLang="ja-JP" sz="2000" dirty="0" smtClean="0"/>
              <a:t>ROOT</a:t>
            </a:r>
            <a:r>
              <a:rPr kumimoji="1" lang="ja-JP" altLang="en-US" sz="2000" dirty="0" smtClean="0"/>
              <a:t>内部で使用するオブジェクトの識別名</a:t>
            </a:r>
            <a:endParaRPr kumimoji="1" lang="en-US" altLang="ja-JP" sz="2000" dirty="0" smtClean="0"/>
          </a:p>
          <a:p>
            <a:pPr marL="342900" indent="-342900">
              <a:buFont typeface="Arial" panose="020B0604020202020204" pitchFamily="34" charset="0"/>
              <a:buChar char="•"/>
            </a:pPr>
            <a:r>
              <a:rPr lang="ja-JP" altLang="en-US" sz="2000" dirty="0" smtClean="0">
                <a:solidFill>
                  <a:srgbClr val="0000CC"/>
                </a:solidFill>
              </a:rPr>
              <a:t>“</a:t>
            </a:r>
            <a:r>
              <a:rPr lang="en-US" altLang="ja-JP" sz="2000" dirty="0" smtClean="0">
                <a:solidFill>
                  <a:srgbClr val="0000CC"/>
                </a:solidFill>
              </a:rPr>
              <a:t>Some title”</a:t>
            </a:r>
            <a:r>
              <a:rPr lang="ja-JP" altLang="en-US" sz="2000" dirty="0" smtClean="0"/>
              <a:t>：　タイトル。なくても良い</a:t>
            </a:r>
            <a:endParaRPr kumimoji="1" lang="ja-JP" altLang="en-US" sz="2000" dirty="0" smtClean="0"/>
          </a:p>
        </p:txBody>
      </p:sp>
    </p:spTree>
    <p:extLst>
      <p:ext uri="{BB962C8B-B14F-4D97-AF65-F5344CB8AC3E}">
        <p14:creationId xmlns:p14="http://schemas.microsoft.com/office/powerpoint/2010/main" val="257651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オブジェクトのファイルへの読み書き</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5</a:t>
            </a:fld>
            <a:endParaRPr kumimoji="1" lang="ja-JP" altLang="en-US"/>
          </a:p>
        </p:txBody>
      </p:sp>
      <p:sp>
        <p:nvSpPr>
          <p:cNvPr id="7" name="テキスト ボックス 6"/>
          <p:cNvSpPr txBox="1"/>
          <p:nvPr/>
        </p:nvSpPr>
        <p:spPr>
          <a:xfrm>
            <a:off x="204717" y="1310672"/>
            <a:ext cx="5595582" cy="1477328"/>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dirty="0" smtClean="0"/>
              <a:t>histExample2.C</a:t>
            </a:r>
            <a:r>
              <a:rPr lang="ja-JP" altLang="en-US" dirty="0" smtClean="0"/>
              <a:t>でオブジェクトの書き出し</a:t>
            </a:r>
            <a:endParaRPr lang="en-US" altLang="ja-JP" dirty="0" smtClean="0"/>
          </a:p>
          <a:p>
            <a:pPr marL="800100" lvl="2" indent="-342900">
              <a:buFont typeface="Arial" panose="020B0604020202020204" pitchFamily="34" charset="0"/>
              <a:buChar char="•"/>
            </a:pPr>
            <a:r>
              <a:rPr lang="en-US" altLang="ja-JP" dirty="0" err="1">
                <a:solidFill>
                  <a:srgbClr val="0000CC"/>
                </a:solidFill>
              </a:rPr>
              <a:t>TObject</a:t>
            </a:r>
            <a:r>
              <a:rPr lang="en-US" altLang="ja-JP" dirty="0">
                <a:solidFill>
                  <a:srgbClr val="0000CC"/>
                </a:solidFill>
              </a:rPr>
              <a:t>::Write</a:t>
            </a:r>
            <a:r>
              <a:rPr lang="en-US" altLang="ja-JP" dirty="0" smtClean="0">
                <a:solidFill>
                  <a:srgbClr val="0000CC"/>
                </a:solidFill>
              </a:rPr>
              <a:t>()</a:t>
            </a:r>
          </a:p>
          <a:p>
            <a:pPr marL="800100" lvl="2" indent="-342900">
              <a:buFont typeface="Arial" panose="020B0604020202020204" pitchFamily="34" charset="0"/>
              <a:buChar char="•"/>
            </a:pPr>
            <a:r>
              <a:rPr lang="ja-JP" altLang="en-US" dirty="0" smtClean="0"/>
              <a:t>事前に</a:t>
            </a:r>
            <a:r>
              <a:rPr lang="en-US" altLang="ja-JP" dirty="0" err="1" smtClean="0"/>
              <a:t>TFile</a:t>
            </a:r>
            <a:r>
              <a:rPr lang="ja-JP" altLang="en-US" dirty="0" smtClean="0"/>
              <a:t>を開いておく必要あり</a:t>
            </a:r>
            <a:endParaRPr lang="en-US" altLang="ja-JP" dirty="0"/>
          </a:p>
          <a:p>
            <a:pPr marL="342900" indent="-342900">
              <a:buFont typeface="Arial" panose="020B0604020202020204" pitchFamily="34" charset="0"/>
              <a:buChar char="•"/>
            </a:pPr>
            <a:r>
              <a:rPr kumimoji="1" lang="en-US" altLang="ja-JP" dirty="0" smtClean="0"/>
              <a:t>histExample3.C</a:t>
            </a:r>
            <a:r>
              <a:rPr kumimoji="1" lang="ja-JP" altLang="en-US" dirty="0" smtClean="0"/>
              <a:t>でファイルからの読み込み</a:t>
            </a:r>
            <a:endParaRPr kumimoji="1" lang="en-US" altLang="ja-JP" dirty="0" smtClean="0"/>
          </a:p>
          <a:p>
            <a:pPr marL="800100" lvl="1" indent="-342900">
              <a:buFont typeface="Arial" panose="020B0604020202020204" pitchFamily="34" charset="0"/>
              <a:buChar char="•"/>
            </a:pPr>
            <a:r>
              <a:rPr lang="en-US" altLang="ja-JP" dirty="0" err="1" smtClean="0">
                <a:solidFill>
                  <a:srgbClr val="0000CC"/>
                </a:solidFill>
              </a:rPr>
              <a:t>TFile</a:t>
            </a:r>
            <a:r>
              <a:rPr lang="en-US" altLang="ja-JP" dirty="0" smtClean="0">
                <a:solidFill>
                  <a:srgbClr val="0000CC"/>
                </a:solidFill>
              </a:rPr>
              <a:t>::Get(“</a:t>
            </a:r>
            <a:r>
              <a:rPr lang="ja-JP" altLang="en-US" dirty="0" smtClean="0">
                <a:solidFill>
                  <a:srgbClr val="0000CC"/>
                </a:solidFill>
              </a:rPr>
              <a:t>識別名</a:t>
            </a:r>
            <a:r>
              <a:rPr lang="en-US" altLang="ja-JP" dirty="0" smtClean="0">
                <a:solidFill>
                  <a:srgbClr val="0000CC"/>
                </a:solidFill>
              </a:rPr>
              <a:t>”)</a:t>
            </a:r>
          </a:p>
        </p:txBody>
      </p:sp>
      <p:sp>
        <p:nvSpPr>
          <p:cNvPr id="8" name="テキスト ボックス 7"/>
          <p:cNvSpPr txBox="1"/>
          <p:nvPr/>
        </p:nvSpPr>
        <p:spPr>
          <a:xfrm>
            <a:off x="95533" y="3097846"/>
            <a:ext cx="8939283" cy="3477875"/>
          </a:xfrm>
          <a:prstGeom prst="rect">
            <a:avLst/>
          </a:prstGeom>
          <a:noFill/>
          <a:ln>
            <a:solidFill>
              <a:schemeClr val="tx1"/>
            </a:solidFill>
          </a:ln>
        </p:spPr>
        <p:txBody>
          <a:bodyPr wrap="square" rtlCol="0">
            <a:spAutoFit/>
          </a:bodyPr>
          <a:lstStyle/>
          <a:p>
            <a:r>
              <a:rPr kumimoji="1" lang="en-US" altLang="ja-JP" sz="2000" dirty="0" err="1" smtClean="0"/>
              <a:t>TFile</a:t>
            </a:r>
            <a:r>
              <a:rPr lang="en-US" altLang="ja-JP" sz="2000" dirty="0" smtClean="0"/>
              <a:t>* f = </a:t>
            </a:r>
            <a:r>
              <a:rPr lang="en-US" altLang="ja-JP" sz="2000" dirty="0" err="1" smtClean="0"/>
              <a:t>TFile</a:t>
            </a:r>
            <a:r>
              <a:rPr lang="en-US" altLang="ja-JP" sz="2000" dirty="0" smtClean="0"/>
              <a:t>::Open(“</a:t>
            </a:r>
            <a:r>
              <a:rPr lang="en-US" altLang="ja-JP" sz="2000" dirty="0" err="1" smtClean="0"/>
              <a:t>a.root</a:t>
            </a:r>
            <a:r>
              <a:rPr lang="en-US" altLang="ja-JP" sz="2000" dirty="0" smtClean="0"/>
              <a:t>”, “RECREATE”);</a:t>
            </a:r>
          </a:p>
          <a:p>
            <a:r>
              <a:rPr kumimoji="1" lang="en-US" altLang="ja-JP" sz="2000" dirty="0" smtClean="0"/>
              <a:t>TH1F* </a:t>
            </a:r>
            <a:r>
              <a:rPr kumimoji="1" lang="en-US" altLang="ja-JP" sz="2000" dirty="0" smtClean="0">
                <a:solidFill>
                  <a:srgbClr val="FF0000"/>
                </a:solidFill>
              </a:rPr>
              <a:t>h</a:t>
            </a:r>
            <a:r>
              <a:rPr kumimoji="1" lang="en-US" altLang="ja-JP" sz="2000" dirty="0" smtClean="0"/>
              <a:t> = new TH1F(</a:t>
            </a:r>
            <a:r>
              <a:rPr kumimoji="1" lang="en-US" altLang="ja-JP" sz="2000" dirty="0" smtClean="0">
                <a:solidFill>
                  <a:srgbClr val="FF00FF"/>
                </a:solidFill>
              </a:rPr>
              <a:t>“hist1”</a:t>
            </a:r>
            <a:r>
              <a:rPr kumimoji="1" lang="en-US" altLang="ja-JP" sz="2000" dirty="0" smtClean="0"/>
              <a:t>, “”, 10, 0.0, 1.0);</a:t>
            </a:r>
          </a:p>
          <a:p>
            <a:r>
              <a:rPr lang="en-US" altLang="ja-JP" sz="2000" dirty="0" smtClean="0"/>
              <a:t>h-&gt;Write(); </a:t>
            </a:r>
            <a:r>
              <a:rPr lang="en-US" altLang="ja-JP" sz="2000" dirty="0" smtClean="0">
                <a:solidFill>
                  <a:srgbClr val="0070C0"/>
                </a:solidFill>
              </a:rPr>
              <a:t>// </a:t>
            </a:r>
            <a:r>
              <a:rPr lang="ja-JP" altLang="en-US" sz="2000" dirty="0" smtClean="0">
                <a:solidFill>
                  <a:srgbClr val="0070C0"/>
                </a:solidFill>
              </a:rPr>
              <a:t>ヒストグラムをファイルに書き込む</a:t>
            </a:r>
            <a:endParaRPr lang="en-US" altLang="ja-JP" sz="2000" dirty="0" smtClean="0">
              <a:solidFill>
                <a:srgbClr val="0070C0"/>
              </a:solidFill>
            </a:endParaRPr>
          </a:p>
          <a:p>
            <a:r>
              <a:rPr kumimoji="1" lang="en-US" altLang="ja-JP" sz="2000" dirty="0" smtClean="0"/>
              <a:t>f-&gt;Write();</a:t>
            </a:r>
            <a:r>
              <a:rPr lang="ja-JP" altLang="en-US" sz="2000" dirty="0"/>
              <a:t> </a:t>
            </a:r>
            <a:r>
              <a:rPr lang="en-US" altLang="ja-JP" sz="2000" dirty="0" smtClean="0">
                <a:solidFill>
                  <a:srgbClr val="0070C0"/>
                </a:solidFill>
              </a:rPr>
              <a:t>// </a:t>
            </a:r>
            <a:r>
              <a:rPr lang="ja-JP" altLang="en-US" sz="2000" dirty="0" smtClean="0">
                <a:solidFill>
                  <a:srgbClr val="0070C0"/>
                </a:solidFill>
              </a:rPr>
              <a:t>ファイルをディスクに保存</a:t>
            </a:r>
            <a:endParaRPr kumimoji="1" lang="en-US" altLang="ja-JP" sz="2000" dirty="0" smtClean="0">
              <a:solidFill>
                <a:srgbClr val="0070C0"/>
              </a:solidFill>
            </a:endParaRPr>
          </a:p>
          <a:p>
            <a:r>
              <a:rPr lang="en-US" altLang="ja-JP" sz="2000" dirty="0" smtClean="0"/>
              <a:t>f-&gt;Close(); </a:t>
            </a:r>
            <a:r>
              <a:rPr lang="en-US" altLang="ja-JP" sz="2000" dirty="0" smtClean="0">
                <a:solidFill>
                  <a:srgbClr val="0070C0"/>
                </a:solidFill>
              </a:rPr>
              <a:t>//</a:t>
            </a:r>
            <a:r>
              <a:rPr lang="ja-JP" altLang="en-US" sz="2000" dirty="0" smtClean="0">
                <a:solidFill>
                  <a:srgbClr val="0070C0"/>
                </a:solidFill>
              </a:rPr>
              <a:t> ファイルを閉じる。この時、ヒストグラムも解放される</a:t>
            </a:r>
            <a:endParaRPr lang="en-US" altLang="ja-JP" sz="2000" dirty="0" smtClean="0">
              <a:solidFill>
                <a:srgbClr val="0070C0"/>
              </a:solidFill>
            </a:endParaRPr>
          </a:p>
          <a:p>
            <a:r>
              <a:rPr kumimoji="1" lang="en-US" altLang="ja-JP" sz="2000" dirty="0" smtClean="0"/>
              <a:t>…….</a:t>
            </a:r>
          </a:p>
          <a:p>
            <a:endParaRPr kumimoji="1" lang="en-US" altLang="ja-JP" sz="2000" dirty="0"/>
          </a:p>
          <a:p>
            <a:r>
              <a:rPr kumimoji="1" lang="en-US" altLang="ja-JP" sz="2000" dirty="0" err="1" smtClean="0"/>
              <a:t>TFile</a:t>
            </a:r>
            <a:r>
              <a:rPr kumimoji="1" lang="en-US" altLang="ja-JP" sz="2000" dirty="0" smtClean="0"/>
              <a:t>* f = </a:t>
            </a:r>
            <a:r>
              <a:rPr kumimoji="1" lang="en-US" altLang="ja-JP" sz="2000" dirty="0" err="1" smtClean="0"/>
              <a:t>TFile</a:t>
            </a:r>
            <a:r>
              <a:rPr kumimoji="1" lang="en-US" altLang="ja-JP" sz="2000" dirty="0" smtClean="0"/>
              <a:t>::Open(“</a:t>
            </a:r>
            <a:r>
              <a:rPr kumimoji="1" lang="en-US" altLang="ja-JP" sz="2000" dirty="0" err="1" smtClean="0"/>
              <a:t>a.root</a:t>
            </a:r>
            <a:r>
              <a:rPr kumimoji="1" lang="en-US" altLang="ja-JP" sz="2000" dirty="0" smtClean="0"/>
              <a:t>”, “READ”);</a:t>
            </a:r>
            <a:r>
              <a:rPr lang="ja-JP" altLang="en-US" sz="2000" dirty="0"/>
              <a:t> </a:t>
            </a:r>
            <a:r>
              <a:rPr lang="en-US" altLang="ja-JP" sz="2000" dirty="0" smtClean="0">
                <a:solidFill>
                  <a:srgbClr val="0070C0"/>
                </a:solidFill>
              </a:rPr>
              <a:t>// </a:t>
            </a:r>
            <a:r>
              <a:rPr lang="ja-JP" altLang="en-US" sz="2000" dirty="0" smtClean="0">
                <a:solidFill>
                  <a:srgbClr val="0070C0"/>
                </a:solidFill>
              </a:rPr>
              <a:t>ファイルを開く</a:t>
            </a:r>
            <a:endParaRPr kumimoji="1" lang="en-US" altLang="ja-JP" sz="2000" dirty="0" smtClean="0">
              <a:solidFill>
                <a:srgbClr val="0070C0"/>
              </a:solidFill>
            </a:endParaRPr>
          </a:p>
          <a:p>
            <a:r>
              <a:rPr lang="en-US" altLang="ja-JP" sz="2000" dirty="0" err="1" smtClean="0"/>
              <a:t>TObject</a:t>
            </a:r>
            <a:r>
              <a:rPr lang="en-US" altLang="ja-JP" sz="2000" dirty="0" smtClean="0"/>
              <a:t>* </a:t>
            </a:r>
            <a:r>
              <a:rPr lang="en-US" altLang="ja-JP" sz="2000" dirty="0" err="1" smtClean="0"/>
              <a:t>obj</a:t>
            </a:r>
            <a:r>
              <a:rPr lang="en-US" altLang="ja-JP" sz="2000" dirty="0" smtClean="0"/>
              <a:t> = f-&gt;Get(</a:t>
            </a:r>
            <a:r>
              <a:rPr lang="en-US" altLang="ja-JP" sz="2000" dirty="0" smtClean="0">
                <a:solidFill>
                  <a:srgbClr val="FF00FF"/>
                </a:solidFill>
              </a:rPr>
              <a:t>“hist1”</a:t>
            </a:r>
            <a:r>
              <a:rPr lang="en-US" altLang="ja-JP" sz="2000" dirty="0" smtClean="0"/>
              <a:t>);</a:t>
            </a:r>
          </a:p>
          <a:p>
            <a:endParaRPr lang="en-US" altLang="ja-JP" sz="2000" dirty="0" smtClean="0"/>
          </a:p>
          <a:p>
            <a:r>
              <a:rPr kumimoji="1" lang="en-US" altLang="ja-JP" sz="2000" dirty="0" smtClean="0"/>
              <a:t>TH1F* </a:t>
            </a:r>
            <a:r>
              <a:rPr kumimoji="1" lang="en-US" altLang="ja-JP" sz="2000" dirty="0" smtClean="0">
                <a:solidFill>
                  <a:srgbClr val="FF0000"/>
                </a:solidFill>
              </a:rPr>
              <a:t>h2</a:t>
            </a:r>
            <a:r>
              <a:rPr kumimoji="1" lang="en-US" altLang="ja-JP" sz="2000" dirty="0" smtClean="0"/>
              <a:t> = </a:t>
            </a:r>
            <a:r>
              <a:rPr kumimoji="1" lang="en-US" altLang="ja-JP" sz="2000" dirty="0" err="1" smtClean="0"/>
              <a:t>dynamic_cast</a:t>
            </a:r>
            <a:r>
              <a:rPr lang="en-US" altLang="ja-JP" sz="2000" dirty="0" smtClean="0"/>
              <a:t>&lt;TH1F*&gt;(</a:t>
            </a:r>
            <a:r>
              <a:rPr lang="en-US" altLang="ja-JP" sz="2000" dirty="0" err="1" smtClean="0"/>
              <a:t>obj</a:t>
            </a:r>
            <a:r>
              <a:rPr lang="en-US" altLang="ja-JP" sz="2000" dirty="0" smtClean="0"/>
              <a:t>);</a:t>
            </a:r>
            <a:r>
              <a:rPr lang="ja-JP" altLang="en-US" sz="2000" dirty="0"/>
              <a:t> </a:t>
            </a:r>
            <a:r>
              <a:rPr lang="en-US" altLang="ja-JP" sz="2000" dirty="0" smtClean="0">
                <a:solidFill>
                  <a:srgbClr val="0070C0"/>
                </a:solidFill>
              </a:rPr>
              <a:t>// </a:t>
            </a:r>
            <a:r>
              <a:rPr lang="en-US" altLang="ja-JP" sz="2000" dirty="0" err="1" smtClean="0">
                <a:solidFill>
                  <a:srgbClr val="0070C0"/>
                </a:solidFill>
              </a:rPr>
              <a:t>TObject</a:t>
            </a:r>
            <a:r>
              <a:rPr lang="en-US" altLang="ja-JP" sz="2000" dirty="0" smtClean="0">
                <a:solidFill>
                  <a:srgbClr val="0070C0"/>
                </a:solidFill>
              </a:rPr>
              <a:t>* </a:t>
            </a:r>
            <a:r>
              <a:rPr lang="en-US" altLang="ja-JP" sz="2000" dirty="0" smtClean="0">
                <a:solidFill>
                  <a:srgbClr val="0070C0"/>
                </a:solidFill>
                <a:sym typeface="Wingdings" panose="05000000000000000000" pitchFamily="2" charset="2"/>
              </a:rPr>
              <a:t> TH1F*</a:t>
            </a:r>
            <a:r>
              <a:rPr lang="ja-JP" altLang="en-US" sz="2000" dirty="0" smtClean="0">
                <a:solidFill>
                  <a:srgbClr val="0070C0"/>
                </a:solidFill>
                <a:sym typeface="Wingdings" panose="05000000000000000000" pitchFamily="2" charset="2"/>
              </a:rPr>
              <a:t>へ型変換</a:t>
            </a:r>
            <a:endParaRPr kumimoji="1" lang="ja-JP" altLang="en-US" sz="2000" dirty="0" smtClean="0">
              <a:solidFill>
                <a:srgbClr val="0070C0"/>
              </a:solidFill>
            </a:endParaRPr>
          </a:p>
        </p:txBody>
      </p:sp>
      <p:sp>
        <p:nvSpPr>
          <p:cNvPr id="9" name="テキスト ボックス 8"/>
          <p:cNvSpPr txBox="1"/>
          <p:nvPr/>
        </p:nvSpPr>
        <p:spPr>
          <a:xfrm>
            <a:off x="4722123" y="5538374"/>
            <a:ext cx="4449170" cy="707886"/>
          </a:xfrm>
          <a:prstGeom prst="rect">
            <a:avLst/>
          </a:prstGeom>
          <a:noFill/>
        </p:spPr>
        <p:txBody>
          <a:bodyPr wrap="square" rtlCol="0">
            <a:spAutoFit/>
          </a:bodyPr>
          <a:lstStyle/>
          <a:p>
            <a:r>
              <a:rPr kumimoji="1" lang="en-US" altLang="ja-JP" sz="2000" dirty="0" smtClean="0">
                <a:solidFill>
                  <a:srgbClr val="0070C0"/>
                </a:solidFill>
              </a:rPr>
              <a:t>// </a:t>
            </a:r>
            <a:r>
              <a:rPr kumimoji="1" lang="ja-JP" altLang="en-US" sz="2000" dirty="0" smtClean="0">
                <a:solidFill>
                  <a:srgbClr val="0070C0"/>
                </a:solidFill>
              </a:rPr>
              <a:t>保存した時と同じ識別名を指定。この時オブジェクトの型はまだわからない</a:t>
            </a:r>
          </a:p>
        </p:txBody>
      </p:sp>
    </p:spTree>
    <p:extLst>
      <p:ext uri="{BB962C8B-B14F-4D97-AF65-F5344CB8AC3E}">
        <p14:creationId xmlns:p14="http://schemas.microsoft.com/office/powerpoint/2010/main" val="1986763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Tutorial 1</a:t>
            </a:r>
            <a:r>
              <a:rPr kumimoji="1" lang="ja-JP" altLang="en-US" dirty="0" smtClean="0"/>
              <a:t>：　ヒストグラムの操作</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6</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240" y="1310672"/>
            <a:ext cx="5676900" cy="5467350"/>
          </a:xfrm>
          <a:prstGeom prst="rect">
            <a:avLst/>
          </a:prstGeom>
        </p:spPr>
      </p:pic>
    </p:spTree>
    <p:extLst>
      <p:ext uri="{BB962C8B-B14F-4D97-AF65-F5344CB8AC3E}">
        <p14:creationId xmlns:p14="http://schemas.microsoft.com/office/powerpoint/2010/main" val="209279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Tutorial 2</a:t>
            </a:r>
            <a:r>
              <a:rPr kumimoji="1" lang="ja-JP" altLang="en-US" dirty="0" smtClean="0"/>
              <a:t>：　データのフィット</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7</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170" y="1662895"/>
            <a:ext cx="4724400" cy="4514850"/>
          </a:xfrm>
          <a:prstGeom prst="rect">
            <a:avLst/>
          </a:prstGeom>
        </p:spPr>
      </p:pic>
      <p:sp>
        <p:nvSpPr>
          <p:cNvPr id="8" name="テキスト ボックス 7"/>
          <p:cNvSpPr txBox="1"/>
          <p:nvPr/>
        </p:nvSpPr>
        <p:spPr>
          <a:xfrm>
            <a:off x="5268036" y="1992572"/>
            <a:ext cx="3630305" cy="1015663"/>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fitExample1.C</a:t>
            </a:r>
          </a:p>
          <a:p>
            <a:pPr marL="342900" indent="-342900">
              <a:buFont typeface="Arial" panose="020B0604020202020204" pitchFamily="34" charset="0"/>
              <a:buChar char="•"/>
            </a:pPr>
            <a:r>
              <a:rPr lang="ja-JP" altLang="en-US" sz="2000" dirty="0" smtClean="0"/>
              <a:t>ヒストグラムをフィットして、結果を表示</a:t>
            </a:r>
            <a:endParaRPr kumimoji="1" lang="ja-JP" altLang="en-US" sz="2000" dirty="0" smtClean="0"/>
          </a:p>
        </p:txBody>
      </p:sp>
    </p:spTree>
    <p:extLst>
      <p:ext uri="{BB962C8B-B14F-4D97-AF65-F5344CB8AC3E}">
        <p14:creationId xmlns:p14="http://schemas.microsoft.com/office/powerpoint/2010/main" val="1390771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Tutorial 2</a:t>
            </a:r>
            <a:r>
              <a:rPr kumimoji="1" lang="ja-JP" altLang="en-US" dirty="0" smtClean="0"/>
              <a:t>：　データのフィット</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8</a:t>
            </a:fld>
            <a:endParaRPr kumimoji="1" lang="ja-JP" altLang="en-US"/>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09" y="1310672"/>
            <a:ext cx="5676900" cy="5467350"/>
          </a:xfrm>
          <a:prstGeom prst="rect">
            <a:avLst/>
          </a:prstGeom>
        </p:spPr>
      </p:pic>
      <mc:AlternateContent xmlns:mc="http://schemas.openxmlformats.org/markup-compatibility/2006" xmlns:a14="http://schemas.microsoft.com/office/drawing/2010/main">
        <mc:Choice Requires="a14">
          <p:sp>
            <p:nvSpPr>
              <p:cNvPr id="8" name="テキスト ボックス 7"/>
              <p:cNvSpPr txBox="1"/>
              <p:nvPr/>
            </p:nvSpPr>
            <p:spPr>
              <a:xfrm>
                <a:off x="5546198" y="1734001"/>
                <a:ext cx="3447678" cy="163121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fitExample2.C</a:t>
                </a:r>
              </a:p>
              <a:p>
                <a:pPr marL="342900" indent="-342900">
                  <a:buFont typeface="Arial" panose="020B0604020202020204" pitchFamily="34" charset="0"/>
                  <a:buChar char="•"/>
                </a:pPr>
                <a:r>
                  <a:rPr kumimoji="1" lang="en-US" altLang="ja-JP" sz="2000" dirty="0" smtClean="0"/>
                  <a:t>2</a:t>
                </a:r>
                <a:r>
                  <a:rPr kumimoji="1" lang="ja-JP" altLang="en-US" sz="2000" dirty="0" smtClean="0"/>
                  <a:t>次元データをフィット（</a:t>
                </a:r>
                <a:r>
                  <a:rPr kumimoji="1" lang="en-US" altLang="ja-JP" sz="2000" dirty="0" err="1" smtClean="0"/>
                  <a:t>TGraph</a:t>
                </a:r>
                <a:r>
                  <a:rPr kumimoji="1" lang="ja-JP" altLang="en-US" sz="2000" dirty="0" smtClean="0"/>
                  <a:t>）</a:t>
                </a:r>
                <a:endParaRPr kumimoji="1" lang="en-US" altLang="ja-JP" sz="2000" dirty="0" smtClean="0"/>
              </a:p>
              <a:p>
                <a:pPr marL="342900" indent="-342900">
                  <a:buFont typeface="Arial" panose="020B0604020202020204" pitchFamily="34" charset="0"/>
                  <a:buChar char="•"/>
                </a:pPr>
                <a:r>
                  <a:rPr kumimoji="1" lang="en-US" altLang="ja-JP" sz="2000" dirty="0" smtClean="0"/>
                  <a:t>2, 3</a:t>
                </a:r>
                <a:r>
                  <a:rPr kumimoji="1" lang="ja-JP" altLang="en-US" sz="2000" dirty="0" smtClean="0"/>
                  <a:t>次関数によるフィット</a:t>
                </a:r>
                <a:endParaRPr kumimoji="1" lang="en-US" altLang="ja-JP" sz="2000" dirty="0" smtClean="0"/>
              </a:p>
              <a:p>
                <a:pPr marL="342900" indent="-342900">
                  <a:buFont typeface="Arial" panose="020B0604020202020204" pitchFamily="34" charset="0"/>
                  <a:buChar char="•"/>
                </a:pPr>
                <a14:m>
                  <m:oMath xmlns:m="http://schemas.openxmlformats.org/officeDocument/2006/math">
                    <m:sSup>
                      <m:sSupPr>
                        <m:ctrlPr>
                          <a:rPr kumimoji="1" lang="en-US" altLang="ja-JP" sz="2000" i="1" smtClean="0">
                            <a:latin typeface="Cambria Math" panose="02040503050406030204" pitchFamily="18" charset="0"/>
                          </a:rPr>
                        </m:ctrlPr>
                      </m:sSupPr>
                      <m:e>
                        <m:r>
                          <a:rPr kumimoji="1" lang="ja-JP" altLang="en-US" sz="2000" i="1" smtClean="0">
                            <a:latin typeface="Cambria Math" panose="02040503050406030204" pitchFamily="18" charset="0"/>
                          </a:rPr>
                          <m:t>𝜒</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𝑁</m:t>
                        </m:r>
                      </m:e>
                      <m:sub>
                        <m:r>
                          <a:rPr kumimoji="1" lang="en-US" altLang="ja-JP" sz="2000" b="0" i="1" smtClean="0">
                            <a:latin typeface="Cambria Math" panose="02040503050406030204" pitchFamily="18" charset="0"/>
                          </a:rPr>
                          <m:t>𝐷𝑂𝐹</m:t>
                        </m:r>
                      </m:sub>
                    </m:sSub>
                  </m:oMath>
                </a14:m>
                <a:endParaRPr kumimoji="1" lang="ja-JP" altLang="en-US" sz="2000" dirty="0" smtClean="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5546198" y="1734001"/>
                <a:ext cx="3447678" cy="1631216"/>
              </a:xfrm>
              <a:prstGeom prst="rect">
                <a:avLst/>
              </a:prstGeom>
              <a:blipFill rotWithShape="0">
                <a:blip r:embed="rId3"/>
                <a:stretch>
                  <a:fillRect l="-1593" t="-1493" b="-522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07217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TTree</a:t>
            </a:r>
            <a:endParaRPr kumimoji="1" lang="ja-JP" altLang="en-US" dirty="0"/>
          </a:p>
        </p:txBody>
      </p:sp>
      <p:sp>
        <p:nvSpPr>
          <p:cNvPr id="4" name="日付プレースホルダー 3"/>
          <p:cNvSpPr>
            <a:spLocks noGrp="1"/>
          </p:cNvSpPr>
          <p:nvPr>
            <p:ph type="dt" sz="half" idx="10"/>
          </p:nvPr>
        </p:nvSpPr>
        <p:spPr/>
        <p:txBody>
          <a:bodyPr/>
          <a:lstStyle/>
          <a:p>
            <a:fld id="{1FAF49DE-DD43-4F20-BD5C-11C219F34E0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ROOT Tutorial</a:t>
            </a:r>
            <a:endParaRPr kumimoji="1" lang="ja-JP" altLang="en-US"/>
          </a:p>
        </p:txBody>
      </p:sp>
      <p:sp>
        <p:nvSpPr>
          <p:cNvPr id="6" name="スライド番号プレースホルダー 5"/>
          <p:cNvSpPr>
            <a:spLocks noGrp="1"/>
          </p:cNvSpPr>
          <p:nvPr>
            <p:ph type="sldNum" sz="quarter" idx="12"/>
          </p:nvPr>
        </p:nvSpPr>
        <p:spPr/>
        <p:txBody>
          <a:bodyPr/>
          <a:lstStyle/>
          <a:p>
            <a:fld id="{8D5AD2CC-DD9F-46C1-AA87-B74B0399AEB9}" type="slidenum">
              <a:rPr kumimoji="1" lang="ja-JP" altLang="en-US" smtClean="0"/>
              <a:t>9</a:t>
            </a:fld>
            <a:endParaRPr kumimoji="1" lang="ja-JP" altLang="en-US"/>
          </a:p>
        </p:txBody>
      </p:sp>
      <mc:AlternateContent xmlns:mc="http://schemas.openxmlformats.org/markup-compatibility/2006" xmlns:a14="http://schemas.microsoft.com/office/drawing/2010/main">
        <mc:Choice Requires="a14">
          <p:sp>
            <p:nvSpPr>
              <p:cNvPr id="7" name="テキスト ボックス 6"/>
              <p:cNvSpPr txBox="1"/>
              <p:nvPr/>
            </p:nvSpPr>
            <p:spPr>
              <a:xfrm>
                <a:off x="170597" y="1310672"/>
                <a:ext cx="8802806" cy="2690095"/>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smtClean="0"/>
                  <a:t>素粒子実験で収集するデータの特徴として、データが事象単位になっていることが挙げられる</a:t>
                </a:r>
                <a:endParaRPr kumimoji="1" lang="en-US" altLang="ja-JP" sz="2000" dirty="0" smtClean="0"/>
              </a:p>
              <a:p>
                <a:pPr marL="342900" indent="-342900">
                  <a:buFont typeface="Arial" panose="020B0604020202020204" pitchFamily="34" charset="0"/>
                  <a:buChar char="•"/>
                </a:pPr>
                <a:r>
                  <a:rPr lang="ja-JP" altLang="en-US" sz="2000" dirty="0" smtClean="0"/>
                  <a:t>量子力学の過程 </a:t>
                </a:r>
                <a:r>
                  <a:rPr lang="en-US" altLang="ja-JP" sz="2000" dirty="0" smtClean="0">
                    <a:sym typeface="Wingdings" panose="05000000000000000000" pitchFamily="2" charset="2"/>
                  </a:rPr>
                  <a:t> </a:t>
                </a:r>
                <a:r>
                  <a:rPr lang="ja-JP" altLang="en-US" sz="2000" dirty="0" smtClean="0">
                    <a:sym typeface="Wingdings" panose="05000000000000000000" pitchFamily="2" charset="2"/>
                  </a:rPr>
                  <a:t>（微分）散乱断面積 </a:t>
                </a:r>
                <a14:m>
                  <m:oMath xmlns:m="http://schemas.openxmlformats.org/officeDocument/2006/math">
                    <m:f>
                      <m:fPr>
                        <m:ctrlPr>
                          <a:rPr lang="en-US" altLang="ja-JP" sz="2000" i="1" smtClean="0">
                            <a:solidFill>
                              <a:srgbClr val="0000CC"/>
                            </a:solidFill>
                            <a:latin typeface="Cambria Math" panose="02040503050406030204" pitchFamily="18" charset="0"/>
                            <a:sym typeface="Wingdings" panose="05000000000000000000" pitchFamily="2" charset="2"/>
                          </a:rPr>
                        </m:ctrlPr>
                      </m:fPr>
                      <m:num>
                        <m:r>
                          <a:rPr lang="en-US" altLang="ja-JP" sz="2000" b="0" i="1" smtClean="0">
                            <a:solidFill>
                              <a:srgbClr val="0000CC"/>
                            </a:solidFill>
                            <a:latin typeface="Cambria Math" panose="02040503050406030204" pitchFamily="18" charset="0"/>
                            <a:sym typeface="Wingdings" panose="05000000000000000000" pitchFamily="2" charset="2"/>
                          </a:rPr>
                          <m:t>𝑑</m:t>
                        </m:r>
                        <m:r>
                          <a:rPr lang="ja-JP" altLang="en-US" sz="2000" b="0" i="1" smtClean="0">
                            <a:solidFill>
                              <a:srgbClr val="0000CC"/>
                            </a:solidFill>
                            <a:latin typeface="Cambria Math" panose="02040503050406030204" pitchFamily="18" charset="0"/>
                            <a:sym typeface="Wingdings" panose="05000000000000000000" pitchFamily="2" charset="2"/>
                          </a:rPr>
                          <m:t>𝜎</m:t>
                        </m:r>
                      </m:num>
                      <m:den>
                        <m:r>
                          <a:rPr lang="en-US" altLang="ja-JP" sz="2000" b="0" i="1" smtClean="0">
                            <a:solidFill>
                              <a:srgbClr val="0000CC"/>
                            </a:solidFill>
                            <a:latin typeface="Cambria Math" panose="02040503050406030204" pitchFamily="18" charset="0"/>
                            <a:sym typeface="Wingdings" panose="05000000000000000000" pitchFamily="2" charset="2"/>
                          </a:rPr>
                          <m:t>𝑑𝐸𝑑</m:t>
                        </m:r>
                        <m:r>
                          <m:rPr>
                            <m:sty m:val="p"/>
                          </m:rPr>
                          <a:rPr lang="el-GR" altLang="ja-JP" sz="2000" b="0" i="1" smtClean="0">
                            <a:solidFill>
                              <a:srgbClr val="0000CC"/>
                            </a:solidFill>
                            <a:latin typeface="Cambria Math" panose="02040503050406030204" pitchFamily="18" charset="0"/>
                            <a:ea typeface="Cambria Math" panose="02040503050406030204" pitchFamily="18" charset="0"/>
                            <a:sym typeface="Wingdings" panose="05000000000000000000" pitchFamily="2" charset="2"/>
                          </a:rPr>
                          <m:t>Ω</m:t>
                        </m:r>
                      </m:den>
                    </m:f>
                    <m:d>
                      <m:dPr>
                        <m:ctrlPr>
                          <a:rPr lang="en-US" altLang="ja-JP" sz="2000" i="1" smtClean="0">
                            <a:solidFill>
                              <a:srgbClr val="0000CC"/>
                            </a:solidFill>
                            <a:latin typeface="Cambria Math" panose="02040503050406030204" pitchFamily="18" charset="0"/>
                            <a:sym typeface="Wingdings" panose="05000000000000000000" pitchFamily="2" charset="2"/>
                          </a:rPr>
                        </m:ctrlPr>
                      </m:dPr>
                      <m:e>
                        <m:r>
                          <a:rPr lang="en-US" altLang="ja-JP" sz="2000" b="0" i="1" smtClean="0">
                            <a:solidFill>
                              <a:srgbClr val="0000CC"/>
                            </a:solidFill>
                            <a:latin typeface="Cambria Math" panose="02040503050406030204" pitchFamily="18" charset="0"/>
                            <a:sym typeface="Wingdings" panose="05000000000000000000" pitchFamily="2" charset="2"/>
                          </a:rPr>
                          <m:t>𝐸</m:t>
                        </m:r>
                        <m:r>
                          <a:rPr lang="en-US" altLang="ja-JP" sz="2000" b="0" i="1" smtClean="0">
                            <a:solidFill>
                              <a:srgbClr val="0000CC"/>
                            </a:solidFill>
                            <a:latin typeface="Cambria Math" panose="02040503050406030204" pitchFamily="18" charset="0"/>
                            <a:sym typeface="Wingdings" panose="05000000000000000000" pitchFamily="2" charset="2"/>
                          </a:rPr>
                          <m:t>, </m:t>
                        </m:r>
                        <m:r>
                          <a:rPr lang="ja-JP" altLang="en-US" sz="2000" b="0" i="1" smtClean="0">
                            <a:solidFill>
                              <a:srgbClr val="0000CC"/>
                            </a:solidFill>
                            <a:latin typeface="Cambria Math" panose="02040503050406030204" pitchFamily="18" charset="0"/>
                            <a:sym typeface="Wingdings" panose="05000000000000000000" pitchFamily="2" charset="2"/>
                          </a:rPr>
                          <m:t>𝜃</m:t>
                        </m:r>
                        <m:r>
                          <a:rPr lang="en-US" altLang="ja-JP" sz="2000" b="0" i="1" smtClean="0">
                            <a:solidFill>
                              <a:srgbClr val="0000CC"/>
                            </a:solidFill>
                            <a:latin typeface="Cambria Math" panose="02040503050406030204" pitchFamily="18" charset="0"/>
                            <a:sym typeface="Wingdings" panose="05000000000000000000" pitchFamily="2" charset="2"/>
                          </a:rPr>
                          <m:t>, </m:t>
                        </m:r>
                        <m:r>
                          <a:rPr lang="ja-JP" altLang="en-US" sz="2000" b="0" i="1" smtClean="0">
                            <a:solidFill>
                              <a:srgbClr val="0000CC"/>
                            </a:solidFill>
                            <a:latin typeface="Cambria Math" panose="02040503050406030204" pitchFamily="18" charset="0"/>
                            <a:sym typeface="Wingdings" panose="05000000000000000000" pitchFamily="2" charset="2"/>
                          </a:rPr>
                          <m:t>𝜑</m:t>
                        </m:r>
                      </m:e>
                    </m:d>
                  </m:oMath>
                </a14:m>
                <a:endParaRPr kumimoji="1" lang="en-US" altLang="ja-JP" sz="2000" dirty="0" smtClean="0"/>
              </a:p>
              <a:p>
                <a:pPr marL="800100" lvl="1" indent="-342900">
                  <a:buFont typeface="Arial" panose="020B0604020202020204" pitchFamily="34" charset="0"/>
                  <a:buChar char="•"/>
                </a:pPr>
                <a:r>
                  <a:rPr lang="ja-JP" altLang="en-US" sz="2000" dirty="0" smtClean="0"/>
                  <a:t>散乱実験により、終状態に粒子</a:t>
                </a:r>
                <a14:m>
                  <m:oMath xmlns:m="http://schemas.openxmlformats.org/officeDocument/2006/math">
                    <m:d>
                      <m:dPr>
                        <m:ctrlPr>
                          <a:rPr lang="en-US" altLang="ja-JP" sz="2000" i="1">
                            <a:solidFill>
                              <a:srgbClr val="0000CC"/>
                            </a:solidFill>
                            <a:latin typeface="Cambria Math" panose="02040503050406030204" pitchFamily="18" charset="0"/>
                            <a:sym typeface="Wingdings" panose="05000000000000000000" pitchFamily="2" charset="2"/>
                          </a:rPr>
                        </m:ctrlPr>
                      </m:dPr>
                      <m:e>
                        <m:r>
                          <a:rPr lang="en-US" altLang="ja-JP" sz="2000" i="1">
                            <a:solidFill>
                              <a:srgbClr val="0000CC"/>
                            </a:solidFill>
                            <a:latin typeface="Cambria Math" panose="02040503050406030204" pitchFamily="18" charset="0"/>
                            <a:sym typeface="Wingdings" panose="05000000000000000000" pitchFamily="2" charset="2"/>
                          </a:rPr>
                          <m:t>𝐸</m:t>
                        </m:r>
                        <m:r>
                          <a:rPr lang="en-US" altLang="ja-JP" sz="2000" i="1">
                            <a:solidFill>
                              <a:srgbClr val="0000CC"/>
                            </a:solidFill>
                            <a:latin typeface="Cambria Math" panose="02040503050406030204" pitchFamily="18" charset="0"/>
                            <a:sym typeface="Wingdings" panose="05000000000000000000" pitchFamily="2" charset="2"/>
                          </a:rPr>
                          <m:t>, </m:t>
                        </m:r>
                        <m:r>
                          <a:rPr lang="ja-JP" altLang="en-US" sz="2000" i="1">
                            <a:solidFill>
                              <a:srgbClr val="0000CC"/>
                            </a:solidFill>
                            <a:latin typeface="Cambria Math" panose="02040503050406030204" pitchFamily="18" charset="0"/>
                            <a:sym typeface="Wingdings" panose="05000000000000000000" pitchFamily="2" charset="2"/>
                          </a:rPr>
                          <m:t>𝜃</m:t>
                        </m:r>
                        <m:r>
                          <a:rPr lang="en-US" altLang="ja-JP" sz="2000" i="1">
                            <a:solidFill>
                              <a:srgbClr val="0000CC"/>
                            </a:solidFill>
                            <a:latin typeface="Cambria Math" panose="02040503050406030204" pitchFamily="18" charset="0"/>
                            <a:sym typeface="Wingdings" panose="05000000000000000000" pitchFamily="2" charset="2"/>
                          </a:rPr>
                          <m:t>, </m:t>
                        </m:r>
                        <m:r>
                          <a:rPr lang="ja-JP" altLang="en-US" sz="2000" i="1">
                            <a:solidFill>
                              <a:srgbClr val="0000CC"/>
                            </a:solidFill>
                            <a:latin typeface="Cambria Math" panose="02040503050406030204" pitchFamily="18" charset="0"/>
                            <a:sym typeface="Wingdings" panose="05000000000000000000" pitchFamily="2" charset="2"/>
                          </a:rPr>
                          <m:t>𝜑</m:t>
                        </m:r>
                      </m:e>
                    </m:d>
                    <m:r>
                      <a:rPr lang="ja-JP" altLang="en-US" sz="2000" i="1">
                        <a:solidFill>
                          <a:srgbClr val="0000CC"/>
                        </a:solidFill>
                        <a:latin typeface="Cambria Math" panose="02040503050406030204" pitchFamily="18" charset="0"/>
                        <a:sym typeface="Wingdings" panose="05000000000000000000" pitchFamily="2" charset="2"/>
                      </a:rPr>
                      <m:t> </m:t>
                    </m:r>
                  </m:oMath>
                </a14:m>
                <a:r>
                  <a:rPr lang="ja-JP" altLang="en-US" sz="2000" dirty="0" smtClean="0"/>
                  <a:t>が生成する過程</a:t>
                </a:r>
                <a:endParaRPr lang="en-US" altLang="ja-JP" sz="2000" dirty="0" smtClean="0"/>
              </a:p>
              <a:p>
                <a:pPr marL="800100" lvl="1" indent="-342900">
                  <a:buFont typeface="Arial" panose="020B0604020202020204" pitchFamily="34" charset="0"/>
                  <a:buChar char="•"/>
                </a:pPr>
                <a:r>
                  <a:rPr lang="ja-JP" altLang="en-US" sz="2000" dirty="0" smtClean="0"/>
                  <a:t>理論的には多次元の関数（分布）</a:t>
                </a:r>
                <a:endParaRPr lang="en-US" altLang="ja-JP" sz="2000" dirty="0" smtClean="0"/>
              </a:p>
              <a:p>
                <a:pPr marL="342900" indent="-342900">
                  <a:buFont typeface="Arial" panose="020B0604020202020204" pitchFamily="34" charset="0"/>
                  <a:buChar char="•"/>
                </a:pPr>
                <a:r>
                  <a:rPr kumimoji="1" lang="ja-JP" altLang="en-US" sz="2000" dirty="0" smtClean="0">
                    <a:solidFill>
                      <a:srgbClr val="FF0000"/>
                    </a:solidFill>
                  </a:rPr>
                  <a:t>理論的に計算されるのは分布であるが、実験では多数の事象が観測される</a:t>
                </a:r>
                <a:endParaRPr kumimoji="1" lang="en-US" altLang="ja-JP" sz="2000" dirty="0" smtClean="0">
                  <a:solidFill>
                    <a:srgbClr val="FF0000"/>
                  </a:solidFill>
                </a:endParaRPr>
              </a:p>
              <a:p>
                <a:pPr marL="800100" lvl="1" indent="-342900">
                  <a:buFont typeface="Arial" panose="020B0604020202020204" pitchFamily="34" charset="0"/>
                  <a:buChar char="•"/>
                </a:pPr>
                <a:r>
                  <a:rPr lang="ja-JP" altLang="en-US" sz="2000" dirty="0" smtClean="0"/>
                  <a:t>具体的な事象は特定の</a:t>
                </a:r>
                <a14:m>
                  <m:oMath xmlns:m="http://schemas.openxmlformats.org/officeDocument/2006/math">
                    <m:d>
                      <m:dPr>
                        <m:ctrlPr>
                          <a:rPr lang="en-US" altLang="ja-JP" sz="2000" i="1" smtClean="0">
                            <a:solidFill>
                              <a:schemeClr val="tx1"/>
                            </a:solidFill>
                            <a:latin typeface="Cambria Math" panose="02040503050406030204" pitchFamily="18" charset="0"/>
                            <a:sym typeface="Wingdings" panose="05000000000000000000" pitchFamily="2" charset="2"/>
                          </a:rPr>
                        </m:ctrlPr>
                      </m:dPr>
                      <m:e>
                        <m:r>
                          <a:rPr lang="en-US" altLang="ja-JP" sz="2000" i="1">
                            <a:solidFill>
                              <a:schemeClr val="tx1"/>
                            </a:solidFill>
                            <a:latin typeface="Cambria Math" panose="02040503050406030204" pitchFamily="18" charset="0"/>
                            <a:sym typeface="Wingdings" panose="05000000000000000000" pitchFamily="2" charset="2"/>
                          </a:rPr>
                          <m:t>𝐸</m:t>
                        </m:r>
                        <m:r>
                          <a:rPr lang="en-US" altLang="ja-JP" sz="2000" i="1">
                            <a:solidFill>
                              <a:schemeClr val="tx1"/>
                            </a:solidFill>
                            <a:latin typeface="Cambria Math" panose="02040503050406030204" pitchFamily="18" charset="0"/>
                            <a:sym typeface="Wingdings" panose="05000000000000000000" pitchFamily="2" charset="2"/>
                          </a:rPr>
                          <m:t>, </m:t>
                        </m:r>
                        <m:r>
                          <a:rPr lang="ja-JP" altLang="en-US" sz="2000" i="1">
                            <a:solidFill>
                              <a:schemeClr val="tx1"/>
                            </a:solidFill>
                            <a:latin typeface="Cambria Math" panose="02040503050406030204" pitchFamily="18" charset="0"/>
                            <a:sym typeface="Wingdings" panose="05000000000000000000" pitchFamily="2" charset="2"/>
                          </a:rPr>
                          <m:t>𝜃</m:t>
                        </m:r>
                        <m:r>
                          <a:rPr lang="en-US" altLang="ja-JP" sz="2000" i="1">
                            <a:solidFill>
                              <a:schemeClr val="tx1"/>
                            </a:solidFill>
                            <a:latin typeface="Cambria Math" panose="02040503050406030204" pitchFamily="18" charset="0"/>
                            <a:sym typeface="Wingdings" panose="05000000000000000000" pitchFamily="2" charset="2"/>
                          </a:rPr>
                          <m:t>, </m:t>
                        </m:r>
                        <m:r>
                          <a:rPr lang="ja-JP" altLang="en-US" sz="2000" i="1">
                            <a:solidFill>
                              <a:schemeClr val="tx1"/>
                            </a:solidFill>
                            <a:latin typeface="Cambria Math" panose="02040503050406030204" pitchFamily="18" charset="0"/>
                            <a:sym typeface="Wingdings" panose="05000000000000000000" pitchFamily="2" charset="2"/>
                          </a:rPr>
                          <m:t>𝜑</m:t>
                        </m:r>
                      </m:e>
                    </m:d>
                  </m:oMath>
                </a14:m>
                <a:r>
                  <a:rPr lang="ja-JP" altLang="en-US" sz="2000" dirty="0" err="1" smtClean="0"/>
                  <a:t>を</a:t>
                </a:r>
                <a:r>
                  <a:rPr lang="ja-JP" altLang="en-US" sz="2000" dirty="0" smtClean="0"/>
                  <a:t>持つ</a:t>
                </a:r>
                <a:endParaRPr lang="en-US" altLang="ja-JP" sz="2000" dirty="0" smtClean="0"/>
              </a:p>
              <a:p>
                <a:pPr marL="800100" lvl="1" indent="-342900">
                  <a:buFont typeface="Arial" panose="020B0604020202020204" pitchFamily="34" charset="0"/>
                  <a:buChar char="•"/>
                </a:pPr>
                <a:r>
                  <a:rPr kumimoji="1" lang="ja-JP" altLang="en-US" sz="2000" dirty="0" smtClean="0"/>
                  <a:t>多数の事象を集めることで、分布が得られる</a:t>
                </a:r>
                <a:endParaRPr kumimoji="1" lang="en-US" altLang="ja-JP" sz="2000" dirty="0" smtClean="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70597" y="1310672"/>
                <a:ext cx="8802806" cy="2690095"/>
              </a:xfrm>
              <a:prstGeom prst="rect">
                <a:avLst/>
              </a:prstGeom>
              <a:blipFill rotWithShape="0">
                <a:blip r:embed="rId2"/>
                <a:stretch>
                  <a:fillRect l="-623" t="-1134" r="-208" b="-29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8" name="表 7"/>
              <p:cNvGraphicFramePr>
                <a:graphicFrameLocks noGrp="1"/>
              </p:cNvGraphicFramePr>
              <p:nvPr>
                <p:extLst>
                  <p:ext uri="{D42A27DB-BD31-4B8C-83A1-F6EECF244321}">
                    <p14:modId xmlns:p14="http://schemas.microsoft.com/office/powerpoint/2010/main" val="2405247683"/>
                  </p:ext>
                </p:extLst>
              </p:nvPr>
            </p:nvGraphicFramePr>
            <p:xfrm>
              <a:off x="4378187" y="4118143"/>
              <a:ext cx="4649335" cy="1854200"/>
            </p:xfrm>
            <a:graphic>
              <a:graphicData uri="http://schemas.openxmlformats.org/drawingml/2006/table">
                <a:tbl>
                  <a:tblPr firstRow="1" bandRow="1">
                    <a:tableStyleId>{5C22544A-7EE6-4342-B048-85BDC9FD1C3A}</a:tableStyleId>
                  </a:tblPr>
                  <a:tblGrid>
                    <a:gridCol w="929867"/>
                    <a:gridCol w="929867"/>
                    <a:gridCol w="929867"/>
                    <a:gridCol w="929867"/>
                    <a:gridCol w="929867"/>
                  </a:tblGrid>
                  <a:tr h="370840">
                    <a:tc>
                      <a:txBody>
                        <a:bodyPr/>
                        <a:lstStyle/>
                        <a:p>
                          <a:pPr algn="ctr"/>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r>
                                  <a:rPr kumimoji="1" lang="en-US" altLang="ja-JP" b="1" i="1" smtClean="0">
                                    <a:latin typeface="Cambria Math" panose="02040503050406030204" pitchFamily="18" charset="0"/>
                                  </a:rPr>
                                  <m:t>𝑬</m:t>
                                </m:r>
                              </m:oMath>
                            </m:oMathPara>
                          </a14:m>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𝜽</m:t>
                                </m:r>
                              </m:oMath>
                            </m:oMathPara>
                          </a14:m>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𝝋</m:t>
                                </m:r>
                              </m:oMath>
                            </m:oMathPara>
                          </a14:m>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pPr algn="ctr"/>
                          <a:r>
                            <a:rPr kumimoji="1" lang="ja-JP" altLang="en-US" dirty="0" smtClean="0"/>
                            <a:t>事象１</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r>
                  <a:tr h="370840">
                    <a:tc>
                      <a:txBody>
                        <a:bodyPr/>
                        <a:lstStyle/>
                        <a:p>
                          <a:pPr algn="ctr"/>
                          <a:r>
                            <a:rPr kumimoji="1" lang="ja-JP" altLang="en-US" dirty="0" smtClean="0"/>
                            <a:t>事象２</a:t>
                          </a: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r>
                  <a:tr h="370840">
                    <a:tc>
                      <a:txBody>
                        <a:bodyPr/>
                        <a:lstStyle/>
                        <a:p>
                          <a:pPr algn="ctr"/>
                          <a:r>
                            <a:rPr kumimoji="1" lang="ja-JP" altLang="en-US" dirty="0" smtClean="0"/>
                            <a:t>事象３</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r>
                  <a:tr h="370840">
                    <a:tc>
                      <a:txBody>
                        <a:bodyPr/>
                        <a:lstStyle/>
                        <a:p>
                          <a:pPr algn="ctr"/>
                          <a:r>
                            <a:rPr kumimoji="1" lang="en-US" altLang="ja-JP" dirty="0" smtClean="0"/>
                            <a:t>…..</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r>
                </a:tbl>
              </a:graphicData>
            </a:graphic>
          </p:graphicFrame>
        </mc:Choice>
        <mc:Fallback xmlns="">
          <p:graphicFrame>
            <p:nvGraphicFramePr>
              <p:cNvPr id="8" name="表 7"/>
              <p:cNvGraphicFramePr>
                <a:graphicFrameLocks noGrp="1"/>
              </p:cNvGraphicFramePr>
              <p:nvPr>
                <p:extLst>
                  <p:ext uri="{D42A27DB-BD31-4B8C-83A1-F6EECF244321}">
                    <p14:modId xmlns:p14="http://schemas.microsoft.com/office/powerpoint/2010/main" val="2405247683"/>
                  </p:ext>
                </p:extLst>
              </p:nvPr>
            </p:nvGraphicFramePr>
            <p:xfrm>
              <a:off x="4378187" y="4118143"/>
              <a:ext cx="4649335" cy="1854200"/>
            </p:xfrm>
            <a:graphic>
              <a:graphicData uri="http://schemas.openxmlformats.org/drawingml/2006/table">
                <a:tbl>
                  <a:tblPr firstRow="1" bandRow="1">
                    <a:tableStyleId>{5C22544A-7EE6-4342-B048-85BDC9FD1C3A}</a:tableStyleId>
                  </a:tblPr>
                  <a:tblGrid>
                    <a:gridCol w="929867"/>
                    <a:gridCol w="929867"/>
                    <a:gridCol w="929867"/>
                    <a:gridCol w="929867"/>
                    <a:gridCol w="929867"/>
                  </a:tblGrid>
                  <a:tr h="370840">
                    <a:tc>
                      <a:txBody>
                        <a:bodyPr/>
                        <a:lstStyle/>
                        <a:p>
                          <a:pPr algn="ctr"/>
                          <a:endParaRPr kumimoji="1" lang="ja-JP" altLang="en-US" dirty="0"/>
                        </a:p>
                      </a:txBody>
                      <a:tcPr/>
                    </a:tc>
                    <a:tc>
                      <a:txBody>
                        <a:bodyPr/>
                        <a:lstStyle/>
                        <a:p>
                          <a:endParaRPr lang="ja-JP"/>
                        </a:p>
                      </a:txBody>
                      <a:tcPr>
                        <a:blipFill rotWithShape="0">
                          <a:blip r:embed="rId3"/>
                          <a:stretch>
                            <a:fillRect l="-101316" t="-8197" r="-304605" b="-424590"/>
                          </a:stretch>
                        </a:blipFill>
                      </a:tcPr>
                    </a:tc>
                    <a:tc>
                      <a:txBody>
                        <a:bodyPr/>
                        <a:lstStyle/>
                        <a:p>
                          <a:endParaRPr lang="ja-JP"/>
                        </a:p>
                      </a:txBody>
                      <a:tcPr>
                        <a:blipFill rotWithShape="0">
                          <a:blip r:embed="rId3"/>
                          <a:stretch>
                            <a:fillRect l="-200000" t="-8197" r="-202614" b="-424590"/>
                          </a:stretch>
                        </a:blipFill>
                      </a:tcPr>
                    </a:tc>
                    <a:tc>
                      <a:txBody>
                        <a:bodyPr/>
                        <a:lstStyle/>
                        <a:p>
                          <a:endParaRPr lang="ja-JP"/>
                        </a:p>
                      </a:txBody>
                      <a:tcPr>
                        <a:blipFill rotWithShape="0">
                          <a:blip r:embed="rId3"/>
                          <a:stretch>
                            <a:fillRect l="-301974" t="-8197" r="-103947" b="-424590"/>
                          </a:stretch>
                        </a:blipFill>
                      </a:tcPr>
                    </a:tc>
                    <a:tc>
                      <a:txBody>
                        <a:bodyPr/>
                        <a:lstStyle/>
                        <a:p>
                          <a:pPr algn="ctr"/>
                          <a:r>
                            <a:rPr kumimoji="1" lang="en-US" altLang="ja-JP" dirty="0" smtClean="0"/>
                            <a:t>…..</a:t>
                          </a:r>
                          <a:endParaRPr kumimoji="1" lang="ja-JP" altLang="en-US" dirty="0"/>
                        </a:p>
                      </a:txBody>
                      <a:tcPr/>
                    </a:tc>
                  </a:tr>
                  <a:tr h="370840">
                    <a:tc>
                      <a:txBody>
                        <a:bodyPr/>
                        <a:lstStyle/>
                        <a:p>
                          <a:pPr algn="ctr"/>
                          <a:r>
                            <a:rPr kumimoji="1" lang="ja-JP" altLang="en-US" dirty="0" smtClean="0"/>
                            <a:t>事象１</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r>
                  <a:tr h="370840">
                    <a:tc>
                      <a:txBody>
                        <a:bodyPr/>
                        <a:lstStyle/>
                        <a:p>
                          <a:pPr algn="ctr"/>
                          <a:r>
                            <a:rPr kumimoji="1" lang="ja-JP" altLang="en-US" dirty="0" smtClean="0"/>
                            <a:t>事象２</a:t>
                          </a: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r>
                  <a:tr h="370840">
                    <a:tc>
                      <a:txBody>
                        <a:bodyPr/>
                        <a:lstStyle/>
                        <a:p>
                          <a:pPr algn="ctr"/>
                          <a:r>
                            <a:rPr kumimoji="1" lang="ja-JP" altLang="en-US" dirty="0" smtClean="0"/>
                            <a:t>事象３</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r>
                  <a:tr h="370840">
                    <a:tc>
                      <a:txBody>
                        <a:bodyPr/>
                        <a:lstStyle/>
                        <a:p>
                          <a:pPr algn="ctr"/>
                          <a:r>
                            <a:rPr kumimoji="1" lang="en-US" altLang="ja-JP" dirty="0" smtClean="0"/>
                            <a:t>…..</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r>
                </a:tbl>
              </a:graphicData>
            </a:graphic>
          </p:graphicFrame>
        </mc:Fallback>
      </mc:AlternateContent>
      <p:sp>
        <p:nvSpPr>
          <p:cNvPr id="9" name="テキスト ボックス 8"/>
          <p:cNvSpPr txBox="1"/>
          <p:nvPr/>
        </p:nvSpPr>
        <p:spPr>
          <a:xfrm>
            <a:off x="320722" y="4118143"/>
            <a:ext cx="2698175" cy="400110"/>
          </a:xfrm>
          <a:prstGeom prst="rect">
            <a:avLst/>
          </a:prstGeom>
          <a:noFill/>
        </p:spPr>
        <p:txBody>
          <a:bodyPr wrap="none" rtlCol="0">
            <a:spAutoFit/>
          </a:bodyPr>
          <a:lstStyle/>
          <a:p>
            <a:r>
              <a:rPr kumimoji="1" lang="ja-JP" altLang="en-US" sz="2000" dirty="0" smtClean="0"/>
              <a:t>このような表で表される</a:t>
            </a:r>
          </a:p>
        </p:txBody>
      </p:sp>
      <p:cxnSp>
        <p:nvCxnSpPr>
          <p:cNvPr id="11" name="直線矢印コネクタ 10"/>
          <p:cNvCxnSpPr/>
          <p:nvPr/>
        </p:nvCxnSpPr>
        <p:spPr>
          <a:xfrm>
            <a:off x="3166280" y="4322860"/>
            <a:ext cx="98263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20722" y="4644954"/>
            <a:ext cx="3828198" cy="1938992"/>
          </a:xfrm>
          <a:prstGeom prst="rect">
            <a:avLst/>
          </a:prstGeom>
          <a:noFill/>
          <a:ln>
            <a:solidFill>
              <a:schemeClr val="tx1"/>
            </a:solidFill>
          </a:ln>
        </p:spPr>
        <p:txBody>
          <a:bodyPr wrap="square" rtlCol="0">
            <a:spAutoFit/>
          </a:bodyPr>
          <a:lstStyle/>
          <a:p>
            <a:r>
              <a:rPr kumimoji="1" lang="ja-JP" altLang="en-US" sz="2000" dirty="0" smtClean="0"/>
              <a:t>これを実装したのが、</a:t>
            </a:r>
            <a:r>
              <a:rPr kumimoji="1" lang="en-US" altLang="ja-JP" sz="2000" dirty="0" smtClean="0"/>
              <a:t>ROOT</a:t>
            </a:r>
            <a:r>
              <a:rPr kumimoji="1" lang="ja-JP" altLang="en-US" sz="2000" dirty="0" smtClean="0"/>
              <a:t>の</a:t>
            </a:r>
            <a:endParaRPr kumimoji="1" lang="en-US" altLang="ja-JP" sz="2000" dirty="0" smtClean="0"/>
          </a:p>
          <a:p>
            <a:r>
              <a:rPr lang="en-US" altLang="ja-JP" sz="2000" dirty="0" err="1" smtClean="0">
                <a:solidFill>
                  <a:srgbClr val="FF0000"/>
                </a:solidFill>
              </a:rPr>
              <a:t>TTree</a:t>
            </a:r>
            <a:r>
              <a:rPr lang="ja-JP" altLang="en-US" sz="2000" dirty="0" smtClean="0"/>
              <a:t>と呼ばれるクラス</a:t>
            </a:r>
            <a:endParaRPr lang="en-US" altLang="ja-JP" sz="2000" dirty="0" smtClean="0"/>
          </a:p>
          <a:p>
            <a:endParaRPr lang="en-US" altLang="ja-JP" sz="2000" dirty="0" smtClean="0"/>
          </a:p>
          <a:p>
            <a:r>
              <a:rPr kumimoji="1" lang="ja-JP" altLang="en-US" sz="2000" dirty="0" smtClean="0"/>
              <a:t>昔は</a:t>
            </a:r>
            <a:r>
              <a:rPr kumimoji="1" lang="en-US" altLang="ja-JP" sz="2000" dirty="0" smtClean="0"/>
              <a:t>N-tuple</a:t>
            </a:r>
            <a:r>
              <a:rPr kumimoji="1" lang="ja-JP" altLang="en-US" sz="2000" dirty="0" smtClean="0"/>
              <a:t>と呼ばれていた。</a:t>
            </a:r>
            <a:endParaRPr kumimoji="1" lang="en-US" altLang="ja-JP" sz="2000" dirty="0" smtClean="0"/>
          </a:p>
          <a:p>
            <a:r>
              <a:rPr lang="en-US" altLang="ja-JP" sz="2000" dirty="0" smtClean="0"/>
              <a:t>tuple</a:t>
            </a:r>
            <a:r>
              <a:rPr lang="ja-JP" altLang="en-US" sz="2000" dirty="0" smtClean="0"/>
              <a:t>というのは、（</a:t>
            </a:r>
            <a:r>
              <a:rPr lang="en-US" altLang="ja-JP" sz="2000" dirty="0" smtClean="0"/>
              <a:t>a, b, c, …</a:t>
            </a:r>
            <a:r>
              <a:rPr lang="ja-JP" altLang="en-US" sz="2000" dirty="0" smtClean="0"/>
              <a:t>）のように変数の組みのこと</a:t>
            </a:r>
            <a:endParaRPr kumimoji="1" lang="ja-JP" altLang="en-US" sz="2000" dirty="0" smtClean="0"/>
          </a:p>
        </p:txBody>
      </p:sp>
    </p:spTree>
    <p:extLst>
      <p:ext uri="{BB962C8B-B14F-4D97-AF65-F5344CB8AC3E}">
        <p14:creationId xmlns:p14="http://schemas.microsoft.com/office/powerpoint/2010/main" val="11607094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3-A">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wrap="none" rtlCol="0">
        <a:spAutoFit/>
      </a:bodyPr>
      <a:lstStyle>
        <a:defPPr>
          <a:defRPr sz="2000" dirty="0" smtClean="0"/>
        </a:defPPr>
      </a:lstStyle>
    </a:txDef>
  </a:objectDefaults>
  <a:extraClrSchemeLst/>
  <a:extLst>
    <a:ext uri="{05A4C25C-085E-4340-85A3-A5531E510DB2}">
      <thm15:themeFamily xmlns:thm15="http://schemas.microsoft.com/office/thememl/2012/main" name="2013-A" id="{EED1E5D7-0D59-416F-B502-F53BE4EB2870}" vid="{A7C47372-D171-4C18-96C6-72BED071DA3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2013-A</Template>
  <TotalTime>773</TotalTime>
  <Words>1180</Words>
  <Application>Microsoft Office PowerPoint</Application>
  <PresentationFormat>画面に合わせる (4:3)</PresentationFormat>
  <Paragraphs>255</Paragraphs>
  <Slides>18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Arial</vt:lpstr>
      <vt:lpstr>Calibri</vt:lpstr>
      <vt:lpstr>Cambria Math</vt:lpstr>
      <vt:lpstr>Wingdings</vt:lpstr>
      <vt:lpstr>2013-A</vt:lpstr>
      <vt:lpstr>ROOT チュートリアル </vt:lpstr>
      <vt:lpstr>ROOTとは</vt:lpstr>
      <vt:lpstr>Tutorial 1: ヒストグラム</vt:lpstr>
      <vt:lpstr>ROOTオブジェクトについて</vt:lpstr>
      <vt:lpstr>オブジェクトのファイルへの読み書き</vt:lpstr>
      <vt:lpstr>Tutorial 1：　ヒストグラムの操作</vt:lpstr>
      <vt:lpstr>Tutorial 2：　データのフィット</vt:lpstr>
      <vt:lpstr>Tutorial 2：　データのフィット</vt:lpstr>
      <vt:lpstr>TTree</vt:lpstr>
      <vt:lpstr>素粒子反応データ（シミュレーション）</vt:lpstr>
      <vt:lpstr>陽子・陽子散乱データの解析</vt:lpstr>
      <vt:lpstr>MCシミュレーション</vt:lpstr>
      <vt:lpstr>MCシミュレーションにおける粒子の情報</vt:lpstr>
      <vt:lpstr>TTreeを使ってみる</vt:lpstr>
      <vt:lpstr>もっと複雑な解析</vt:lpstr>
      <vt:lpstr>見た目を良くする</vt:lpstr>
      <vt:lpstr>PowerPoint プレゼンテーション</vt:lpstr>
      <vt:lpstr>Tutorial 3：　TTreeを作ってみる</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ROOT チュートリアル </dc:title>
  <dc:creator>tak</dc:creator>
  <cp:lastModifiedBy>河野能知</cp:lastModifiedBy>
  <cp:revision>29</cp:revision>
  <dcterms:created xsi:type="dcterms:W3CDTF">2014-04-03T09:20:24Z</dcterms:created>
  <dcterms:modified xsi:type="dcterms:W3CDTF">2014-06-18T04:09:33Z</dcterms:modified>
</cp:coreProperties>
</file>